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1"/>
  </p:sldMasterIdLst>
  <p:notesMasterIdLst>
    <p:notesMasterId r:id="rId19"/>
  </p:notesMasterIdLst>
  <p:sldIdLst>
    <p:sldId id="273" r:id="rId2"/>
    <p:sldId id="257" r:id="rId3"/>
    <p:sldId id="258" r:id="rId4"/>
    <p:sldId id="259" r:id="rId5"/>
    <p:sldId id="260" r:id="rId6"/>
    <p:sldId id="261" r:id="rId7"/>
    <p:sldId id="262" r:id="rId8"/>
    <p:sldId id="263" r:id="rId9"/>
    <p:sldId id="264" r:id="rId10"/>
    <p:sldId id="265" r:id="rId11"/>
    <p:sldId id="276" r:id="rId12"/>
    <p:sldId id="277" r:id="rId13"/>
    <p:sldId id="278" r:id="rId14"/>
    <p:sldId id="279" r:id="rId15"/>
    <p:sldId id="269" r:id="rId16"/>
    <p:sldId id="270" r:id="rId17"/>
    <p:sldId id="28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37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31EF39-86BD-DFF9-569B-B059C378B67F}" v="190" dt="2025-12-03T22:22:51.851"/>
    <p1510:client id="{6F36E2DE-C87D-922A-E4CA-31C62CB2DCE3}" v="3" dt="2025-12-03T22:36:40.505"/>
    <p1510:client id="{7D5DC0C4-D5A9-C7C8-7A42-332F565B3C31}" v="128" dt="2025-12-02T17:49:58.483"/>
    <p1510:client id="{802E570A-7F89-6541-9B12-B0CE64DCF3C9}" v="1" dt="2025-12-03T04:06:49.589"/>
    <p1510:client id="{8198B991-4480-9368-E5BA-82702B306E93}" v="20" dt="2025-12-03T01:10:23.122"/>
    <p1510:client id="{84FA0042-27A9-DCB7-E146-FD68A8BFD66B}" v="12" dt="2025-12-02T23:43:34.334"/>
    <p1510:client id="{91D8D777-E35F-BF4B-8245-8A76BD98CF92}" v="1" dt="2025-12-03T09:10:06.584"/>
    <p1510:client id="{9B35FB2A-4B76-1969-16B6-59EE5156B6D6}" v="1" dt="2025-12-02T23:01:26.472"/>
    <p1510:client id="{CC9830FF-0013-AD1E-0EA7-8331DB444B05}" v="3" dt="2025-12-02T23:21:06.387"/>
    <p1510:client id="{DAFAF1CB-3416-F898-E676-80CB147434F8}" v="17" dt="2025-12-03T20:19:55.621"/>
    <p1510:client id="{E0AC7D3C-61E1-C632-BDFD-97DF052B562A}" v="9" dt="2025-12-02T23:49:39.309"/>
    <p1510:client id="{E5EF7102-02BB-BF3E-9682-0848CFAB16E4}" v="21" dt="2025-12-03T19:27:30.629"/>
    <p1510:client id="{F16151CA-2A3A-2C66-2D5A-5C3EE1D429AD}" v="31" dt="2025-12-03T19:05:49.2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537FBD-5872-401F-8F95-3555CE4E484F}"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17E187D9-B3BA-4F44-A938-5573105091AB}">
      <dgm:prSet custT="1"/>
      <dgm:spPr/>
      <dgm:t>
        <a:bodyPr/>
        <a:lstStyle/>
        <a:p>
          <a:r>
            <a:rPr lang="en-US" sz="4000"/>
            <a:t>👨‍👩‍👧‍👦 The education and growth of children is one of the most important things for parents</a:t>
          </a:r>
        </a:p>
      </dgm:t>
    </dgm:pt>
    <dgm:pt modelId="{08E412D2-9DD5-4B31-83DA-71E4C64C26CA}" type="parTrans" cxnId="{439348DF-D86D-4861-9D53-0C2C58361EDD}">
      <dgm:prSet/>
      <dgm:spPr/>
      <dgm:t>
        <a:bodyPr/>
        <a:lstStyle/>
        <a:p>
          <a:endParaRPr lang="en-US"/>
        </a:p>
      </dgm:t>
    </dgm:pt>
    <dgm:pt modelId="{E51C1A3C-B001-45EE-A08D-AC6885BC2F22}" type="sibTrans" cxnId="{439348DF-D86D-4861-9D53-0C2C58361EDD}">
      <dgm:prSet/>
      <dgm:spPr/>
      <dgm:t>
        <a:bodyPr/>
        <a:lstStyle/>
        <a:p>
          <a:endParaRPr lang="en-US"/>
        </a:p>
      </dgm:t>
    </dgm:pt>
    <dgm:pt modelId="{899384C2-FC0D-4D75-9347-08D010AB3F6C}">
      <dgm:prSet custT="1"/>
      <dgm:spPr/>
      <dgm:t>
        <a:bodyPr/>
        <a:lstStyle/>
        <a:p>
          <a:r>
            <a:rPr lang="en-US" sz="4000"/>
            <a:t>🏫 We analyzed the best schools given certain features to make it easy for parents to decide what school to enroll their kids in </a:t>
          </a:r>
        </a:p>
      </dgm:t>
    </dgm:pt>
    <dgm:pt modelId="{4F825320-D891-4CCB-8C8E-941BCFFFF7DB}" type="parTrans" cxnId="{1AEF015D-D22D-4A7D-8717-9E014CAEB8DB}">
      <dgm:prSet/>
      <dgm:spPr/>
      <dgm:t>
        <a:bodyPr/>
        <a:lstStyle/>
        <a:p>
          <a:endParaRPr lang="en-US"/>
        </a:p>
      </dgm:t>
    </dgm:pt>
    <dgm:pt modelId="{D3D63014-2A3C-4A21-8B1F-EAFC44655436}" type="sibTrans" cxnId="{1AEF015D-D22D-4A7D-8717-9E014CAEB8DB}">
      <dgm:prSet/>
      <dgm:spPr/>
      <dgm:t>
        <a:bodyPr/>
        <a:lstStyle/>
        <a:p>
          <a:endParaRPr lang="en-US"/>
        </a:p>
      </dgm:t>
    </dgm:pt>
    <dgm:pt modelId="{8A7549A8-CC74-6D48-9F71-144DDF758B38}" type="pres">
      <dgm:prSet presAssocID="{FD537FBD-5872-401F-8F95-3555CE4E484F}" presName="vert0" presStyleCnt="0">
        <dgm:presLayoutVars>
          <dgm:dir/>
          <dgm:animOne val="branch"/>
          <dgm:animLvl val="lvl"/>
        </dgm:presLayoutVars>
      </dgm:prSet>
      <dgm:spPr/>
    </dgm:pt>
    <dgm:pt modelId="{A4474CFC-94DB-1B4E-B050-472BA5C510BD}" type="pres">
      <dgm:prSet presAssocID="{17E187D9-B3BA-4F44-A938-5573105091AB}" presName="thickLine" presStyleLbl="alignNode1" presStyleIdx="0" presStyleCnt="2"/>
      <dgm:spPr/>
    </dgm:pt>
    <dgm:pt modelId="{81253DEC-9CBD-0E4C-9C5C-D12D1F94F1D7}" type="pres">
      <dgm:prSet presAssocID="{17E187D9-B3BA-4F44-A938-5573105091AB}" presName="horz1" presStyleCnt="0"/>
      <dgm:spPr/>
    </dgm:pt>
    <dgm:pt modelId="{9577DC72-B09E-A443-AD8D-A16A8D7E3CE3}" type="pres">
      <dgm:prSet presAssocID="{17E187D9-B3BA-4F44-A938-5573105091AB}" presName="tx1" presStyleLbl="revTx" presStyleIdx="0" presStyleCnt="2"/>
      <dgm:spPr/>
    </dgm:pt>
    <dgm:pt modelId="{17E9D349-97D8-C24C-882F-F8090D543DDB}" type="pres">
      <dgm:prSet presAssocID="{17E187D9-B3BA-4F44-A938-5573105091AB}" presName="vert1" presStyleCnt="0"/>
      <dgm:spPr/>
    </dgm:pt>
    <dgm:pt modelId="{486A72EA-EA40-E842-B020-B89B8F58227A}" type="pres">
      <dgm:prSet presAssocID="{899384C2-FC0D-4D75-9347-08D010AB3F6C}" presName="thickLine" presStyleLbl="alignNode1" presStyleIdx="1" presStyleCnt="2"/>
      <dgm:spPr/>
    </dgm:pt>
    <dgm:pt modelId="{B5D5DA23-802E-554F-BD10-638DB973D25E}" type="pres">
      <dgm:prSet presAssocID="{899384C2-FC0D-4D75-9347-08D010AB3F6C}" presName="horz1" presStyleCnt="0"/>
      <dgm:spPr/>
    </dgm:pt>
    <dgm:pt modelId="{7243F8E0-5437-6447-9286-92267A7468E6}" type="pres">
      <dgm:prSet presAssocID="{899384C2-FC0D-4D75-9347-08D010AB3F6C}" presName="tx1" presStyleLbl="revTx" presStyleIdx="1" presStyleCnt="2"/>
      <dgm:spPr/>
    </dgm:pt>
    <dgm:pt modelId="{9599AE1B-B2ED-B845-93B3-A683C28D9779}" type="pres">
      <dgm:prSet presAssocID="{899384C2-FC0D-4D75-9347-08D010AB3F6C}" presName="vert1" presStyleCnt="0"/>
      <dgm:spPr/>
    </dgm:pt>
  </dgm:ptLst>
  <dgm:cxnLst>
    <dgm:cxn modelId="{6D2DB525-12F0-5644-A742-896442B3E6A2}" type="presOf" srcId="{899384C2-FC0D-4D75-9347-08D010AB3F6C}" destId="{7243F8E0-5437-6447-9286-92267A7468E6}" srcOrd="0" destOrd="0" presId="urn:microsoft.com/office/officeart/2008/layout/LinedList"/>
    <dgm:cxn modelId="{1AEF015D-D22D-4A7D-8717-9E014CAEB8DB}" srcId="{FD537FBD-5872-401F-8F95-3555CE4E484F}" destId="{899384C2-FC0D-4D75-9347-08D010AB3F6C}" srcOrd="1" destOrd="0" parTransId="{4F825320-D891-4CCB-8C8E-941BCFFFF7DB}" sibTransId="{D3D63014-2A3C-4A21-8B1F-EAFC44655436}"/>
    <dgm:cxn modelId="{C2206549-D551-6F47-A966-F486BEB0398B}" type="presOf" srcId="{FD537FBD-5872-401F-8F95-3555CE4E484F}" destId="{8A7549A8-CC74-6D48-9F71-144DDF758B38}" srcOrd="0" destOrd="0" presId="urn:microsoft.com/office/officeart/2008/layout/LinedList"/>
    <dgm:cxn modelId="{439348DF-D86D-4861-9D53-0C2C58361EDD}" srcId="{FD537FBD-5872-401F-8F95-3555CE4E484F}" destId="{17E187D9-B3BA-4F44-A938-5573105091AB}" srcOrd="0" destOrd="0" parTransId="{08E412D2-9DD5-4B31-83DA-71E4C64C26CA}" sibTransId="{E51C1A3C-B001-45EE-A08D-AC6885BC2F22}"/>
    <dgm:cxn modelId="{291203EB-B347-1149-8CFD-E347C0B50D59}" type="presOf" srcId="{17E187D9-B3BA-4F44-A938-5573105091AB}" destId="{9577DC72-B09E-A443-AD8D-A16A8D7E3CE3}" srcOrd="0" destOrd="0" presId="urn:microsoft.com/office/officeart/2008/layout/LinedList"/>
    <dgm:cxn modelId="{4A39ABEC-7A2A-7D47-BAD0-8A8468EBF746}" type="presParOf" srcId="{8A7549A8-CC74-6D48-9F71-144DDF758B38}" destId="{A4474CFC-94DB-1B4E-B050-472BA5C510BD}" srcOrd="0" destOrd="0" presId="urn:microsoft.com/office/officeart/2008/layout/LinedList"/>
    <dgm:cxn modelId="{4E827735-EC7A-994E-9986-455CF8098DB6}" type="presParOf" srcId="{8A7549A8-CC74-6D48-9F71-144DDF758B38}" destId="{81253DEC-9CBD-0E4C-9C5C-D12D1F94F1D7}" srcOrd="1" destOrd="0" presId="urn:microsoft.com/office/officeart/2008/layout/LinedList"/>
    <dgm:cxn modelId="{5EFD54FF-62AB-0B45-9F74-1DB6704491DE}" type="presParOf" srcId="{81253DEC-9CBD-0E4C-9C5C-D12D1F94F1D7}" destId="{9577DC72-B09E-A443-AD8D-A16A8D7E3CE3}" srcOrd="0" destOrd="0" presId="urn:microsoft.com/office/officeart/2008/layout/LinedList"/>
    <dgm:cxn modelId="{CF7C45B1-B09E-824F-B4A6-D2977FB40CA3}" type="presParOf" srcId="{81253DEC-9CBD-0E4C-9C5C-D12D1F94F1D7}" destId="{17E9D349-97D8-C24C-882F-F8090D543DDB}" srcOrd="1" destOrd="0" presId="urn:microsoft.com/office/officeart/2008/layout/LinedList"/>
    <dgm:cxn modelId="{2E38E565-C441-8F40-A8F7-391AAC5C69B0}" type="presParOf" srcId="{8A7549A8-CC74-6D48-9F71-144DDF758B38}" destId="{486A72EA-EA40-E842-B020-B89B8F58227A}" srcOrd="2" destOrd="0" presId="urn:microsoft.com/office/officeart/2008/layout/LinedList"/>
    <dgm:cxn modelId="{917A943D-EDDC-E44F-A71D-08EBEE26B15A}" type="presParOf" srcId="{8A7549A8-CC74-6D48-9F71-144DDF758B38}" destId="{B5D5DA23-802E-554F-BD10-638DB973D25E}" srcOrd="3" destOrd="0" presId="urn:microsoft.com/office/officeart/2008/layout/LinedList"/>
    <dgm:cxn modelId="{89AE11CE-9F29-1146-BA6A-807FCC87056B}" type="presParOf" srcId="{B5D5DA23-802E-554F-BD10-638DB973D25E}" destId="{7243F8E0-5437-6447-9286-92267A7468E6}" srcOrd="0" destOrd="0" presId="urn:microsoft.com/office/officeart/2008/layout/LinedList"/>
    <dgm:cxn modelId="{7E3169DA-9929-4C4E-8BCA-9A0E1732DBFD}" type="presParOf" srcId="{B5D5DA23-802E-554F-BD10-638DB973D25E}" destId="{9599AE1B-B2ED-B845-93B3-A683C28D977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4A3ECF-AB4C-4795-81B9-D3B26B37EF54}"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80E6C4E2-80F4-4CC3-957E-C168BD602E19}">
      <dgm:prSet/>
      <dgm:spPr/>
      <dgm:t>
        <a:bodyPr/>
        <a:lstStyle/>
        <a:p>
          <a:r>
            <a:rPr lang="en-US"/>
            <a:t>Removed columns with </a:t>
          </a:r>
          <a:r>
            <a:rPr lang="en-US" b="1"/>
            <a:t>&gt;80% missing values</a:t>
          </a:r>
          <a:endParaRPr lang="en-US"/>
        </a:p>
      </dgm:t>
    </dgm:pt>
    <dgm:pt modelId="{72589DF4-F3EA-4603-981B-26596AAA1980}" type="parTrans" cxnId="{A0F4FF1A-5B4A-4F87-A95F-871D534AE443}">
      <dgm:prSet/>
      <dgm:spPr/>
      <dgm:t>
        <a:bodyPr/>
        <a:lstStyle/>
        <a:p>
          <a:endParaRPr lang="en-US"/>
        </a:p>
      </dgm:t>
    </dgm:pt>
    <dgm:pt modelId="{39B846F0-7689-4C32-9A07-0CBA4FC6E8FE}" type="sibTrans" cxnId="{A0F4FF1A-5B4A-4F87-A95F-871D534AE443}">
      <dgm:prSet/>
      <dgm:spPr/>
      <dgm:t>
        <a:bodyPr/>
        <a:lstStyle/>
        <a:p>
          <a:endParaRPr lang="en-US"/>
        </a:p>
      </dgm:t>
    </dgm:pt>
    <dgm:pt modelId="{94B6C059-A099-4349-9D42-372BE2677B6E}">
      <dgm:prSet/>
      <dgm:spPr/>
      <dgm:t>
        <a:bodyPr/>
        <a:lstStyle/>
        <a:p>
          <a:r>
            <a:rPr lang="en-US"/>
            <a:t>Imputed remaining missing data (mean/mode) → </a:t>
          </a:r>
          <a:r>
            <a:rPr lang="en-US" b="1"/>
            <a:t>0 missing values</a:t>
          </a:r>
          <a:endParaRPr lang="en-US"/>
        </a:p>
      </dgm:t>
    </dgm:pt>
    <dgm:pt modelId="{AAE83F46-1970-42EC-8CD7-EB702B0314BE}" type="parTrans" cxnId="{14F91541-9C99-443F-B0D5-84A5C0801432}">
      <dgm:prSet/>
      <dgm:spPr/>
      <dgm:t>
        <a:bodyPr/>
        <a:lstStyle/>
        <a:p>
          <a:endParaRPr lang="en-US"/>
        </a:p>
      </dgm:t>
    </dgm:pt>
    <dgm:pt modelId="{7A13C967-0DD9-4E60-8961-AE31B21DF814}" type="sibTrans" cxnId="{14F91541-9C99-443F-B0D5-84A5C0801432}">
      <dgm:prSet/>
      <dgm:spPr/>
      <dgm:t>
        <a:bodyPr/>
        <a:lstStyle/>
        <a:p>
          <a:endParaRPr lang="en-US"/>
        </a:p>
      </dgm:t>
    </dgm:pt>
    <dgm:pt modelId="{7980BB18-735D-4395-AF0C-74DD5947187A}">
      <dgm:prSet/>
      <dgm:spPr/>
      <dgm:t>
        <a:bodyPr/>
        <a:lstStyle/>
        <a:p>
          <a:r>
            <a:rPr lang="en-US"/>
            <a:t>No duplicate rows found</a:t>
          </a:r>
        </a:p>
      </dgm:t>
    </dgm:pt>
    <dgm:pt modelId="{110D7040-46DE-4F34-BCB4-D8A956F09DD4}" type="parTrans" cxnId="{4ADADE3D-B168-4172-B01A-173D996C47B1}">
      <dgm:prSet/>
      <dgm:spPr/>
      <dgm:t>
        <a:bodyPr/>
        <a:lstStyle/>
        <a:p>
          <a:endParaRPr lang="en-US"/>
        </a:p>
      </dgm:t>
    </dgm:pt>
    <dgm:pt modelId="{F08111C8-F41F-4EBC-84B2-F4FE3ECBAFFF}" type="sibTrans" cxnId="{4ADADE3D-B168-4172-B01A-173D996C47B1}">
      <dgm:prSet/>
      <dgm:spPr/>
      <dgm:t>
        <a:bodyPr/>
        <a:lstStyle/>
        <a:p>
          <a:endParaRPr lang="en-US"/>
        </a:p>
      </dgm:t>
    </dgm:pt>
    <dgm:pt modelId="{535E80A4-C7D7-4F12-BEA9-49A10FD1995C}">
      <dgm:prSet/>
      <dgm:spPr/>
      <dgm:t>
        <a:bodyPr/>
        <a:lstStyle/>
        <a:p>
          <a:r>
            <a:rPr lang="en-US"/>
            <a:t>Outliers detected (IQR) but </a:t>
          </a:r>
          <a:r>
            <a:rPr lang="en-US" b="1"/>
            <a:t>kept</a:t>
          </a:r>
          <a:r>
            <a:rPr lang="en-US"/>
            <a:t> as meaningful variation</a:t>
          </a:r>
        </a:p>
      </dgm:t>
    </dgm:pt>
    <dgm:pt modelId="{1925E9F5-7357-4C66-ADD3-08B99C7E385C}" type="parTrans" cxnId="{B022054E-8672-4236-9D12-E0A8EB52B57C}">
      <dgm:prSet/>
      <dgm:spPr/>
      <dgm:t>
        <a:bodyPr/>
        <a:lstStyle/>
        <a:p>
          <a:endParaRPr lang="en-US"/>
        </a:p>
      </dgm:t>
    </dgm:pt>
    <dgm:pt modelId="{108931F4-1711-4CF0-8156-7159F79645C0}" type="sibTrans" cxnId="{B022054E-8672-4236-9D12-E0A8EB52B57C}">
      <dgm:prSet/>
      <dgm:spPr/>
      <dgm:t>
        <a:bodyPr/>
        <a:lstStyle/>
        <a:p>
          <a:endParaRPr lang="en-US"/>
        </a:p>
      </dgm:t>
    </dgm:pt>
    <dgm:pt modelId="{46B6FE30-2F15-4361-8C80-5044F3EA32DC}">
      <dgm:prSet/>
      <dgm:spPr/>
      <dgm:t>
        <a:bodyPr/>
        <a:lstStyle/>
        <a:p>
          <a:r>
            <a:rPr lang="en-US"/>
            <a:t>Target variable (A–F) is </a:t>
          </a:r>
          <a:r>
            <a:rPr lang="en-US" b="1"/>
            <a:t>slightly imbalanced</a:t>
          </a:r>
          <a:r>
            <a:rPr lang="en-US"/>
            <a:t> but acceptable</a:t>
          </a:r>
        </a:p>
      </dgm:t>
    </dgm:pt>
    <dgm:pt modelId="{57ABE75C-DA49-40B8-91CE-896CB62A142A}" type="parTrans" cxnId="{33AB1968-F1D8-489F-923A-F6ED36D4A50A}">
      <dgm:prSet/>
      <dgm:spPr/>
      <dgm:t>
        <a:bodyPr/>
        <a:lstStyle/>
        <a:p>
          <a:endParaRPr lang="en-US"/>
        </a:p>
      </dgm:t>
    </dgm:pt>
    <dgm:pt modelId="{C5ABFD1B-9F35-4B91-A75A-D487DA153A04}" type="sibTrans" cxnId="{33AB1968-F1D8-489F-923A-F6ED36D4A50A}">
      <dgm:prSet/>
      <dgm:spPr/>
      <dgm:t>
        <a:bodyPr/>
        <a:lstStyle/>
        <a:p>
          <a:endParaRPr lang="en-US"/>
        </a:p>
      </dgm:t>
    </dgm:pt>
    <dgm:pt modelId="{2B4DBDBD-59ED-4D04-8011-915EE4CA856E}">
      <dgm:prSet/>
      <dgm:spPr/>
      <dgm:t>
        <a:bodyPr/>
        <a:lstStyle/>
        <a:p>
          <a:r>
            <a:rPr lang="en-US"/>
            <a:t>Prepared categorical encoding; scaling will be applied during modeling</a:t>
          </a:r>
        </a:p>
      </dgm:t>
    </dgm:pt>
    <dgm:pt modelId="{8C0018EB-94C2-4120-8472-138089AF6422}" type="parTrans" cxnId="{60FE22E0-0CC5-487F-B41D-9207BA5420F5}">
      <dgm:prSet/>
      <dgm:spPr/>
      <dgm:t>
        <a:bodyPr/>
        <a:lstStyle/>
        <a:p>
          <a:endParaRPr lang="en-US"/>
        </a:p>
      </dgm:t>
    </dgm:pt>
    <dgm:pt modelId="{B216319A-4844-4F3E-BFD1-ED1902FB7AB1}" type="sibTrans" cxnId="{60FE22E0-0CC5-487F-B41D-9207BA5420F5}">
      <dgm:prSet/>
      <dgm:spPr/>
      <dgm:t>
        <a:bodyPr/>
        <a:lstStyle/>
        <a:p>
          <a:endParaRPr lang="en-US"/>
        </a:p>
      </dgm:t>
    </dgm:pt>
    <dgm:pt modelId="{4B3CBDA5-0652-E747-886E-2D6ADDF8DAB9}" type="pres">
      <dgm:prSet presAssocID="{AE4A3ECF-AB4C-4795-81B9-D3B26B37EF54}" presName="Name0" presStyleCnt="0">
        <dgm:presLayoutVars>
          <dgm:dir/>
          <dgm:resizeHandles val="exact"/>
        </dgm:presLayoutVars>
      </dgm:prSet>
      <dgm:spPr/>
    </dgm:pt>
    <dgm:pt modelId="{E2D0A263-4378-1C43-A438-50DD8B15F942}" type="pres">
      <dgm:prSet presAssocID="{80E6C4E2-80F4-4CC3-957E-C168BD602E19}" presName="node" presStyleLbl="node1" presStyleIdx="0" presStyleCnt="6">
        <dgm:presLayoutVars>
          <dgm:bulletEnabled val="1"/>
        </dgm:presLayoutVars>
      </dgm:prSet>
      <dgm:spPr/>
    </dgm:pt>
    <dgm:pt modelId="{16DCE7BC-6110-5749-9DDD-02B080F3B3B0}" type="pres">
      <dgm:prSet presAssocID="{39B846F0-7689-4C32-9A07-0CBA4FC6E8FE}" presName="sibTrans" presStyleLbl="sibTrans1D1" presStyleIdx="0" presStyleCnt="5"/>
      <dgm:spPr/>
    </dgm:pt>
    <dgm:pt modelId="{B84504CE-1CF0-2B4F-8835-2BA93DEAE762}" type="pres">
      <dgm:prSet presAssocID="{39B846F0-7689-4C32-9A07-0CBA4FC6E8FE}" presName="connectorText" presStyleLbl="sibTrans1D1" presStyleIdx="0" presStyleCnt="5"/>
      <dgm:spPr/>
    </dgm:pt>
    <dgm:pt modelId="{0629F2A9-6960-3049-B044-647D97D5499D}" type="pres">
      <dgm:prSet presAssocID="{94B6C059-A099-4349-9D42-372BE2677B6E}" presName="node" presStyleLbl="node1" presStyleIdx="1" presStyleCnt="6">
        <dgm:presLayoutVars>
          <dgm:bulletEnabled val="1"/>
        </dgm:presLayoutVars>
      </dgm:prSet>
      <dgm:spPr/>
    </dgm:pt>
    <dgm:pt modelId="{802EF676-6311-9844-8ABD-0C72FDC8AF92}" type="pres">
      <dgm:prSet presAssocID="{7A13C967-0DD9-4E60-8961-AE31B21DF814}" presName="sibTrans" presStyleLbl="sibTrans1D1" presStyleIdx="1" presStyleCnt="5"/>
      <dgm:spPr/>
    </dgm:pt>
    <dgm:pt modelId="{5D820C07-728E-994B-9F80-22B6EDCCDF35}" type="pres">
      <dgm:prSet presAssocID="{7A13C967-0DD9-4E60-8961-AE31B21DF814}" presName="connectorText" presStyleLbl="sibTrans1D1" presStyleIdx="1" presStyleCnt="5"/>
      <dgm:spPr/>
    </dgm:pt>
    <dgm:pt modelId="{49157083-1139-4942-9239-62F0870A1CB4}" type="pres">
      <dgm:prSet presAssocID="{7980BB18-735D-4395-AF0C-74DD5947187A}" presName="node" presStyleLbl="node1" presStyleIdx="2" presStyleCnt="6">
        <dgm:presLayoutVars>
          <dgm:bulletEnabled val="1"/>
        </dgm:presLayoutVars>
      </dgm:prSet>
      <dgm:spPr/>
    </dgm:pt>
    <dgm:pt modelId="{7A4D9555-ED71-1346-9518-2085D074D5BE}" type="pres">
      <dgm:prSet presAssocID="{F08111C8-F41F-4EBC-84B2-F4FE3ECBAFFF}" presName="sibTrans" presStyleLbl="sibTrans1D1" presStyleIdx="2" presStyleCnt="5"/>
      <dgm:spPr/>
    </dgm:pt>
    <dgm:pt modelId="{BA721F5B-DFD0-944E-8A82-072E4133BC19}" type="pres">
      <dgm:prSet presAssocID="{F08111C8-F41F-4EBC-84B2-F4FE3ECBAFFF}" presName="connectorText" presStyleLbl="sibTrans1D1" presStyleIdx="2" presStyleCnt="5"/>
      <dgm:spPr/>
    </dgm:pt>
    <dgm:pt modelId="{2E0653F6-536E-9F47-A2F8-BBD48191F656}" type="pres">
      <dgm:prSet presAssocID="{535E80A4-C7D7-4F12-BEA9-49A10FD1995C}" presName="node" presStyleLbl="node1" presStyleIdx="3" presStyleCnt="6">
        <dgm:presLayoutVars>
          <dgm:bulletEnabled val="1"/>
        </dgm:presLayoutVars>
      </dgm:prSet>
      <dgm:spPr/>
    </dgm:pt>
    <dgm:pt modelId="{D72B057B-0647-7147-A58A-C35A0ABC88F2}" type="pres">
      <dgm:prSet presAssocID="{108931F4-1711-4CF0-8156-7159F79645C0}" presName="sibTrans" presStyleLbl="sibTrans1D1" presStyleIdx="3" presStyleCnt="5"/>
      <dgm:spPr/>
    </dgm:pt>
    <dgm:pt modelId="{2A0455AE-8FB2-D748-A149-242BD56428ED}" type="pres">
      <dgm:prSet presAssocID="{108931F4-1711-4CF0-8156-7159F79645C0}" presName="connectorText" presStyleLbl="sibTrans1D1" presStyleIdx="3" presStyleCnt="5"/>
      <dgm:spPr/>
    </dgm:pt>
    <dgm:pt modelId="{F526FBE8-516C-A244-ABC8-D9DDDCEF3F87}" type="pres">
      <dgm:prSet presAssocID="{46B6FE30-2F15-4361-8C80-5044F3EA32DC}" presName="node" presStyleLbl="node1" presStyleIdx="4" presStyleCnt="6">
        <dgm:presLayoutVars>
          <dgm:bulletEnabled val="1"/>
        </dgm:presLayoutVars>
      </dgm:prSet>
      <dgm:spPr/>
    </dgm:pt>
    <dgm:pt modelId="{7556EF69-5142-4C47-9603-6224705E6407}" type="pres">
      <dgm:prSet presAssocID="{C5ABFD1B-9F35-4B91-A75A-D487DA153A04}" presName="sibTrans" presStyleLbl="sibTrans1D1" presStyleIdx="4" presStyleCnt="5"/>
      <dgm:spPr/>
    </dgm:pt>
    <dgm:pt modelId="{0906C958-89F8-F246-95E6-CF89F65BC759}" type="pres">
      <dgm:prSet presAssocID="{C5ABFD1B-9F35-4B91-A75A-D487DA153A04}" presName="connectorText" presStyleLbl="sibTrans1D1" presStyleIdx="4" presStyleCnt="5"/>
      <dgm:spPr/>
    </dgm:pt>
    <dgm:pt modelId="{8F6745E1-FF20-5749-BAE3-26C3BAFB6D42}" type="pres">
      <dgm:prSet presAssocID="{2B4DBDBD-59ED-4D04-8011-915EE4CA856E}" presName="node" presStyleLbl="node1" presStyleIdx="5" presStyleCnt="6">
        <dgm:presLayoutVars>
          <dgm:bulletEnabled val="1"/>
        </dgm:presLayoutVars>
      </dgm:prSet>
      <dgm:spPr/>
    </dgm:pt>
  </dgm:ptLst>
  <dgm:cxnLst>
    <dgm:cxn modelId="{A0F4FF1A-5B4A-4F87-A95F-871D534AE443}" srcId="{AE4A3ECF-AB4C-4795-81B9-D3B26B37EF54}" destId="{80E6C4E2-80F4-4CC3-957E-C168BD602E19}" srcOrd="0" destOrd="0" parTransId="{72589DF4-F3EA-4603-981B-26596AAA1980}" sibTransId="{39B846F0-7689-4C32-9A07-0CBA4FC6E8FE}"/>
    <dgm:cxn modelId="{AF1D841B-40A0-8745-ADB0-6A85B863DF11}" type="presOf" srcId="{80E6C4E2-80F4-4CC3-957E-C168BD602E19}" destId="{E2D0A263-4378-1C43-A438-50DD8B15F942}" srcOrd="0" destOrd="0" presId="urn:microsoft.com/office/officeart/2016/7/layout/RepeatingBendingProcessNew"/>
    <dgm:cxn modelId="{2A292B20-8DA5-4E4A-804D-2F32C5D99AE4}" type="presOf" srcId="{2B4DBDBD-59ED-4D04-8011-915EE4CA856E}" destId="{8F6745E1-FF20-5749-BAE3-26C3BAFB6D42}" srcOrd="0" destOrd="0" presId="urn:microsoft.com/office/officeart/2016/7/layout/RepeatingBendingProcessNew"/>
    <dgm:cxn modelId="{4ADADE3D-B168-4172-B01A-173D996C47B1}" srcId="{AE4A3ECF-AB4C-4795-81B9-D3B26B37EF54}" destId="{7980BB18-735D-4395-AF0C-74DD5947187A}" srcOrd="2" destOrd="0" parTransId="{110D7040-46DE-4F34-BCB4-D8A956F09DD4}" sibTransId="{F08111C8-F41F-4EBC-84B2-F4FE3ECBAFFF}"/>
    <dgm:cxn modelId="{14F91541-9C99-443F-B0D5-84A5C0801432}" srcId="{AE4A3ECF-AB4C-4795-81B9-D3B26B37EF54}" destId="{94B6C059-A099-4349-9D42-372BE2677B6E}" srcOrd="1" destOrd="0" parTransId="{AAE83F46-1970-42EC-8CD7-EB702B0314BE}" sibTransId="{7A13C967-0DD9-4E60-8961-AE31B21DF814}"/>
    <dgm:cxn modelId="{33AB1968-F1D8-489F-923A-F6ED36D4A50A}" srcId="{AE4A3ECF-AB4C-4795-81B9-D3B26B37EF54}" destId="{46B6FE30-2F15-4361-8C80-5044F3EA32DC}" srcOrd="4" destOrd="0" parTransId="{57ABE75C-DA49-40B8-91CE-896CB62A142A}" sibTransId="{C5ABFD1B-9F35-4B91-A75A-D487DA153A04}"/>
    <dgm:cxn modelId="{B022054E-8672-4236-9D12-E0A8EB52B57C}" srcId="{AE4A3ECF-AB4C-4795-81B9-D3B26B37EF54}" destId="{535E80A4-C7D7-4F12-BEA9-49A10FD1995C}" srcOrd="3" destOrd="0" parTransId="{1925E9F5-7357-4C66-ADD3-08B99C7E385C}" sibTransId="{108931F4-1711-4CF0-8156-7159F79645C0}"/>
    <dgm:cxn modelId="{66BBDE4E-0BD3-AD4B-B582-878D527CD3DB}" type="presOf" srcId="{39B846F0-7689-4C32-9A07-0CBA4FC6E8FE}" destId="{16DCE7BC-6110-5749-9DDD-02B080F3B3B0}" srcOrd="0" destOrd="0" presId="urn:microsoft.com/office/officeart/2016/7/layout/RepeatingBendingProcessNew"/>
    <dgm:cxn modelId="{86364870-B7E0-E642-A3EB-CB37DA358ECD}" type="presOf" srcId="{535E80A4-C7D7-4F12-BEA9-49A10FD1995C}" destId="{2E0653F6-536E-9F47-A2F8-BBD48191F656}" srcOrd="0" destOrd="0" presId="urn:microsoft.com/office/officeart/2016/7/layout/RepeatingBendingProcessNew"/>
    <dgm:cxn modelId="{B41F927F-0317-7540-BD71-D9007E265B53}" type="presOf" srcId="{46B6FE30-2F15-4361-8C80-5044F3EA32DC}" destId="{F526FBE8-516C-A244-ABC8-D9DDDCEF3F87}" srcOrd="0" destOrd="0" presId="urn:microsoft.com/office/officeart/2016/7/layout/RepeatingBendingProcessNew"/>
    <dgm:cxn modelId="{D54C4A90-8898-9E44-8C70-944C7FA12F5F}" type="presOf" srcId="{108931F4-1711-4CF0-8156-7159F79645C0}" destId="{D72B057B-0647-7147-A58A-C35A0ABC88F2}" srcOrd="0" destOrd="0" presId="urn:microsoft.com/office/officeart/2016/7/layout/RepeatingBendingProcessNew"/>
    <dgm:cxn modelId="{C1E7669C-B76D-0344-BB73-BB8D97C1E5C5}" type="presOf" srcId="{AE4A3ECF-AB4C-4795-81B9-D3B26B37EF54}" destId="{4B3CBDA5-0652-E747-886E-2D6ADDF8DAB9}" srcOrd="0" destOrd="0" presId="urn:microsoft.com/office/officeart/2016/7/layout/RepeatingBendingProcessNew"/>
    <dgm:cxn modelId="{4641EF9F-759B-5949-BBDB-472917D6B30E}" type="presOf" srcId="{7980BB18-735D-4395-AF0C-74DD5947187A}" destId="{49157083-1139-4942-9239-62F0870A1CB4}" srcOrd="0" destOrd="0" presId="urn:microsoft.com/office/officeart/2016/7/layout/RepeatingBendingProcessNew"/>
    <dgm:cxn modelId="{26D23EA6-61DB-7640-9B68-A34BF7FA5FED}" type="presOf" srcId="{C5ABFD1B-9F35-4B91-A75A-D487DA153A04}" destId="{7556EF69-5142-4C47-9603-6224705E6407}" srcOrd="0" destOrd="0" presId="urn:microsoft.com/office/officeart/2016/7/layout/RepeatingBendingProcessNew"/>
    <dgm:cxn modelId="{39EB46AA-86A7-374F-BAC7-DB7A8A55AD97}" type="presOf" srcId="{94B6C059-A099-4349-9D42-372BE2677B6E}" destId="{0629F2A9-6960-3049-B044-647D97D5499D}" srcOrd="0" destOrd="0" presId="urn:microsoft.com/office/officeart/2016/7/layout/RepeatingBendingProcessNew"/>
    <dgm:cxn modelId="{DB0EBCAF-7902-4F4E-B785-9460C1EAF556}" type="presOf" srcId="{C5ABFD1B-9F35-4B91-A75A-D487DA153A04}" destId="{0906C958-89F8-F246-95E6-CF89F65BC759}" srcOrd="1" destOrd="0" presId="urn:microsoft.com/office/officeart/2016/7/layout/RepeatingBendingProcessNew"/>
    <dgm:cxn modelId="{3F3888BA-55D0-0A40-956E-FFD9282F5D2B}" type="presOf" srcId="{39B846F0-7689-4C32-9A07-0CBA4FC6E8FE}" destId="{B84504CE-1CF0-2B4F-8835-2BA93DEAE762}" srcOrd="1" destOrd="0" presId="urn:microsoft.com/office/officeart/2016/7/layout/RepeatingBendingProcessNew"/>
    <dgm:cxn modelId="{4F8C56D8-47EC-3846-9D8A-046E6B7F345D}" type="presOf" srcId="{F08111C8-F41F-4EBC-84B2-F4FE3ECBAFFF}" destId="{7A4D9555-ED71-1346-9518-2085D074D5BE}" srcOrd="0" destOrd="0" presId="urn:microsoft.com/office/officeart/2016/7/layout/RepeatingBendingProcessNew"/>
    <dgm:cxn modelId="{60FE22E0-0CC5-487F-B41D-9207BA5420F5}" srcId="{AE4A3ECF-AB4C-4795-81B9-D3B26B37EF54}" destId="{2B4DBDBD-59ED-4D04-8011-915EE4CA856E}" srcOrd="5" destOrd="0" parTransId="{8C0018EB-94C2-4120-8472-138089AF6422}" sibTransId="{B216319A-4844-4F3E-BFD1-ED1902FB7AB1}"/>
    <dgm:cxn modelId="{D3B42AEB-E4FB-F74A-9275-F255B6775D1A}" type="presOf" srcId="{F08111C8-F41F-4EBC-84B2-F4FE3ECBAFFF}" destId="{BA721F5B-DFD0-944E-8A82-072E4133BC19}" srcOrd="1" destOrd="0" presId="urn:microsoft.com/office/officeart/2016/7/layout/RepeatingBendingProcessNew"/>
    <dgm:cxn modelId="{66EFACEC-E756-354B-B116-BC65B2EC1934}" type="presOf" srcId="{7A13C967-0DD9-4E60-8961-AE31B21DF814}" destId="{5D820C07-728E-994B-9F80-22B6EDCCDF35}" srcOrd="1" destOrd="0" presId="urn:microsoft.com/office/officeart/2016/7/layout/RepeatingBendingProcessNew"/>
    <dgm:cxn modelId="{ACB7ADF6-5CEB-C541-B81E-AC138DE8754E}" type="presOf" srcId="{7A13C967-0DD9-4E60-8961-AE31B21DF814}" destId="{802EF676-6311-9844-8ABD-0C72FDC8AF92}" srcOrd="0" destOrd="0" presId="urn:microsoft.com/office/officeart/2016/7/layout/RepeatingBendingProcessNew"/>
    <dgm:cxn modelId="{94F7D6FB-1FE3-7F45-8E04-F08EE8D588D0}" type="presOf" srcId="{108931F4-1711-4CF0-8156-7159F79645C0}" destId="{2A0455AE-8FB2-D748-A149-242BD56428ED}" srcOrd="1" destOrd="0" presId="urn:microsoft.com/office/officeart/2016/7/layout/RepeatingBendingProcessNew"/>
    <dgm:cxn modelId="{A7FDC657-7C01-A149-9556-8609CADA37FC}" type="presParOf" srcId="{4B3CBDA5-0652-E747-886E-2D6ADDF8DAB9}" destId="{E2D0A263-4378-1C43-A438-50DD8B15F942}" srcOrd="0" destOrd="0" presId="urn:microsoft.com/office/officeart/2016/7/layout/RepeatingBendingProcessNew"/>
    <dgm:cxn modelId="{5FE5E6CE-A766-E84E-8EE1-E64ECDF4F250}" type="presParOf" srcId="{4B3CBDA5-0652-E747-886E-2D6ADDF8DAB9}" destId="{16DCE7BC-6110-5749-9DDD-02B080F3B3B0}" srcOrd="1" destOrd="0" presId="urn:microsoft.com/office/officeart/2016/7/layout/RepeatingBendingProcessNew"/>
    <dgm:cxn modelId="{DCD262AA-F58B-5446-903B-0DB5A1BACE65}" type="presParOf" srcId="{16DCE7BC-6110-5749-9DDD-02B080F3B3B0}" destId="{B84504CE-1CF0-2B4F-8835-2BA93DEAE762}" srcOrd="0" destOrd="0" presId="urn:microsoft.com/office/officeart/2016/7/layout/RepeatingBendingProcessNew"/>
    <dgm:cxn modelId="{8D0D2FC2-651B-9842-8D25-50B103DB2139}" type="presParOf" srcId="{4B3CBDA5-0652-E747-886E-2D6ADDF8DAB9}" destId="{0629F2A9-6960-3049-B044-647D97D5499D}" srcOrd="2" destOrd="0" presId="urn:microsoft.com/office/officeart/2016/7/layout/RepeatingBendingProcessNew"/>
    <dgm:cxn modelId="{ED123508-D41F-8E48-8F28-61A9DBE1876F}" type="presParOf" srcId="{4B3CBDA5-0652-E747-886E-2D6ADDF8DAB9}" destId="{802EF676-6311-9844-8ABD-0C72FDC8AF92}" srcOrd="3" destOrd="0" presId="urn:microsoft.com/office/officeart/2016/7/layout/RepeatingBendingProcessNew"/>
    <dgm:cxn modelId="{0C4639B9-EE44-5041-B715-70D8A404DB1E}" type="presParOf" srcId="{802EF676-6311-9844-8ABD-0C72FDC8AF92}" destId="{5D820C07-728E-994B-9F80-22B6EDCCDF35}" srcOrd="0" destOrd="0" presId="urn:microsoft.com/office/officeart/2016/7/layout/RepeatingBendingProcessNew"/>
    <dgm:cxn modelId="{13018D29-141F-4C4E-A4DD-8DAC429801FA}" type="presParOf" srcId="{4B3CBDA5-0652-E747-886E-2D6ADDF8DAB9}" destId="{49157083-1139-4942-9239-62F0870A1CB4}" srcOrd="4" destOrd="0" presId="urn:microsoft.com/office/officeart/2016/7/layout/RepeatingBendingProcessNew"/>
    <dgm:cxn modelId="{22942E6F-0080-A447-893B-28A0DD0A45A1}" type="presParOf" srcId="{4B3CBDA5-0652-E747-886E-2D6ADDF8DAB9}" destId="{7A4D9555-ED71-1346-9518-2085D074D5BE}" srcOrd="5" destOrd="0" presId="urn:microsoft.com/office/officeart/2016/7/layout/RepeatingBendingProcessNew"/>
    <dgm:cxn modelId="{F84D07AB-AB0A-3145-8358-93A93207DFF1}" type="presParOf" srcId="{7A4D9555-ED71-1346-9518-2085D074D5BE}" destId="{BA721F5B-DFD0-944E-8A82-072E4133BC19}" srcOrd="0" destOrd="0" presId="urn:microsoft.com/office/officeart/2016/7/layout/RepeatingBendingProcessNew"/>
    <dgm:cxn modelId="{B19DB0E5-9FC1-564C-88FD-D224D4CEDC2D}" type="presParOf" srcId="{4B3CBDA5-0652-E747-886E-2D6ADDF8DAB9}" destId="{2E0653F6-536E-9F47-A2F8-BBD48191F656}" srcOrd="6" destOrd="0" presId="urn:microsoft.com/office/officeart/2016/7/layout/RepeatingBendingProcessNew"/>
    <dgm:cxn modelId="{309758D8-1F1C-A748-AF5A-6453B1ABD4E0}" type="presParOf" srcId="{4B3CBDA5-0652-E747-886E-2D6ADDF8DAB9}" destId="{D72B057B-0647-7147-A58A-C35A0ABC88F2}" srcOrd="7" destOrd="0" presId="urn:microsoft.com/office/officeart/2016/7/layout/RepeatingBendingProcessNew"/>
    <dgm:cxn modelId="{4BF04855-296B-3845-A76C-48D921C8754A}" type="presParOf" srcId="{D72B057B-0647-7147-A58A-C35A0ABC88F2}" destId="{2A0455AE-8FB2-D748-A149-242BD56428ED}" srcOrd="0" destOrd="0" presId="urn:microsoft.com/office/officeart/2016/7/layout/RepeatingBendingProcessNew"/>
    <dgm:cxn modelId="{D5B2C7C1-88FC-A749-A2B1-A3310A7B91CD}" type="presParOf" srcId="{4B3CBDA5-0652-E747-886E-2D6ADDF8DAB9}" destId="{F526FBE8-516C-A244-ABC8-D9DDDCEF3F87}" srcOrd="8" destOrd="0" presId="urn:microsoft.com/office/officeart/2016/7/layout/RepeatingBendingProcessNew"/>
    <dgm:cxn modelId="{A179C95E-DBA5-A94D-80EA-DC0B691285B7}" type="presParOf" srcId="{4B3CBDA5-0652-E747-886E-2D6ADDF8DAB9}" destId="{7556EF69-5142-4C47-9603-6224705E6407}" srcOrd="9" destOrd="0" presId="urn:microsoft.com/office/officeart/2016/7/layout/RepeatingBendingProcessNew"/>
    <dgm:cxn modelId="{45C3AF4C-55B3-A847-ABC3-8CDF63BD6EA1}" type="presParOf" srcId="{7556EF69-5142-4C47-9603-6224705E6407}" destId="{0906C958-89F8-F246-95E6-CF89F65BC759}" srcOrd="0" destOrd="0" presId="urn:microsoft.com/office/officeart/2016/7/layout/RepeatingBendingProcessNew"/>
    <dgm:cxn modelId="{C7925361-CEA6-B245-9968-7D49A9D56BCF}" type="presParOf" srcId="{4B3CBDA5-0652-E747-886E-2D6ADDF8DAB9}" destId="{8F6745E1-FF20-5749-BAE3-26C3BAFB6D42}"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050F03-B8BD-40AD-A495-EAA600FBD112}" type="doc">
      <dgm:prSet loTypeId="urn:microsoft.com/office/officeart/2016/7/layout/LinearBlockProcessNumbered" loCatId="process" qsTypeId="urn:microsoft.com/office/officeart/2005/8/quickstyle/simple1" qsCatId="simple" csTypeId="urn:microsoft.com/office/officeart/2005/8/colors/accent1_2" csCatId="accent1" phldr="1"/>
      <dgm:spPr/>
      <dgm:t>
        <a:bodyPr/>
        <a:lstStyle/>
        <a:p>
          <a:endParaRPr lang="en-US"/>
        </a:p>
      </dgm:t>
    </dgm:pt>
    <dgm:pt modelId="{877FA1E6-835A-45DE-987D-7DF3EF571B72}">
      <dgm:prSet/>
      <dgm:spPr>
        <a:solidFill>
          <a:schemeClr val="accent1">
            <a:lumMod val="20000"/>
            <a:lumOff val="80000"/>
          </a:schemeClr>
        </a:solidFill>
      </dgm:spPr>
      <dgm:t>
        <a:bodyPr/>
        <a:lstStyle/>
        <a:p>
          <a:r>
            <a:rPr lang="en-US" b="1" i="0" baseline="0">
              <a:solidFill>
                <a:schemeClr val="tx1"/>
              </a:solidFill>
            </a:rPr>
            <a:t>Performance Gap Index</a:t>
          </a:r>
          <a:br>
            <a:rPr lang="en-US" b="0" i="0" baseline="0">
              <a:solidFill>
                <a:schemeClr val="tx1"/>
              </a:solidFill>
            </a:rPr>
          </a:br>
          <a:r>
            <a:rPr lang="en-US" b="0" i="0" baseline="0">
              <a:solidFill>
                <a:schemeClr val="tx1"/>
              </a:solidFill>
            </a:rPr>
            <a:t>• Measures inconsistency between Achievement/Progress vs Closing the Gaps</a:t>
          </a:r>
          <a:br>
            <a:rPr lang="en-US" b="0" i="0" baseline="0">
              <a:solidFill>
                <a:schemeClr val="tx1"/>
              </a:solidFill>
            </a:rPr>
          </a:br>
          <a:r>
            <a:rPr lang="en-US" b="0" i="0" baseline="0">
              <a:solidFill>
                <a:schemeClr val="tx1"/>
              </a:solidFill>
            </a:rPr>
            <a:t>• Larger gap → lower school performance stability</a:t>
          </a:r>
          <a:endParaRPr lang="en-US">
            <a:solidFill>
              <a:schemeClr val="tx1"/>
            </a:solidFill>
          </a:endParaRPr>
        </a:p>
      </dgm:t>
    </dgm:pt>
    <dgm:pt modelId="{8DC715D9-66E7-45BF-8528-8ABF97E4F8B0}" type="parTrans" cxnId="{8351EF80-5058-4384-BD50-8682531CE0AD}">
      <dgm:prSet/>
      <dgm:spPr/>
      <dgm:t>
        <a:bodyPr/>
        <a:lstStyle/>
        <a:p>
          <a:endParaRPr lang="en-US"/>
        </a:p>
      </dgm:t>
    </dgm:pt>
    <dgm:pt modelId="{405960DB-438C-4001-BBCA-88DEE1613877}" type="sibTrans" cxnId="{8351EF80-5058-4384-BD50-8682531CE0AD}">
      <dgm:prSet phldrT="01"/>
      <dgm:spPr/>
      <dgm:t>
        <a:bodyPr/>
        <a:lstStyle/>
        <a:p>
          <a:r>
            <a:rPr lang="en-US">
              <a:solidFill>
                <a:schemeClr val="tx1"/>
              </a:solidFill>
            </a:rPr>
            <a:t>01</a:t>
          </a:r>
        </a:p>
      </dgm:t>
    </dgm:pt>
    <dgm:pt modelId="{88818D1D-28B4-447C-9520-1D3D919BBEB4}">
      <dgm:prSet/>
      <dgm:spPr>
        <a:solidFill>
          <a:schemeClr val="accent1">
            <a:lumMod val="20000"/>
            <a:lumOff val="80000"/>
          </a:schemeClr>
        </a:solidFill>
      </dgm:spPr>
      <dgm:t>
        <a:bodyPr/>
        <a:lstStyle/>
        <a:p>
          <a:r>
            <a:rPr lang="en-US" b="1" i="0" baseline="0">
              <a:solidFill>
                <a:schemeClr val="tx1"/>
              </a:solidFill>
            </a:rPr>
            <a:t>Achievement Efficiency Ratio</a:t>
          </a:r>
          <a:br>
            <a:rPr lang="en-US" b="0" i="0" baseline="0">
              <a:solidFill>
                <a:schemeClr val="tx1"/>
              </a:solidFill>
            </a:rPr>
          </a:br>
          <a:r>
            <a:rPr lang="en-US" b="0" i="0" baseline="0">
              <a:solidFill>
                <a:schemeClr val="tx1"/>
              </a:solidFill>
            </a:rPr>
            <a:t>• Captures how well a school performs </a:t>
          </a:r>
          <a:r>
            <a:rPr lang="en-US" b="1" i="0" baseline="0">
              <a:solidFill>
                <a:schemeClr val="tx1"/>
              </a:solidFill>
            </a:rPr>
            <a:t>relative to student size</a:t>
          </a:r>
          <a:r>
            <a:rPr lang="en-US" b="0" i="0" baseline="0">
              <a:solidFill>
                <a:schemeClr val="tx1"/>
              </a:solidFill>
            </a:rPr>
            <a:t> and </a:t>
          </a:r>
          <a:r>
            <a:rPr lang="en-US" b="1" i="0" baseline="0">
              <a:solidFill>
                <a:schemeClr val="tx1"/>
              </a:solidFill>
            </a:rPr>
            <a:t>economic disadvantage</a:t>
          </a:r>
          <a:br>
            <a:rPr lang="en-US" b="0" i="0" baseline="0">
              <a:solidFill>
                <a:schemeClr val="tx1"/>
              </a:solidFill>
            </a:rPr>
          </a:br>
          <a:r>
            <a:rPr lang="en-US" b="0" i="0" baseline="0">
              <a:solidFill>
                <a:schemeClr val="tx1"/>
              </a:solidFill>
            </a:rPr>
            <a:t>• Identifies schools "doing more with less"</a:t>
          </a:r>
          <a:endParaRPr lang="en-US">
            <a:solidFill>
              <a:schemeClr val="tx1"/>
            </a:solidFill>
          </a:endParaRPr>
        </a:p>
      </dgm:t>
    </dgm:pt>
    <dgm:pt modelId="{AAB1C7AB-AA52-4E29-A119-4C1E4E9F8DDC}" type="parTrans" cxnId="{6BD5BC30-EB90-4E0C-9F88-69CEDEDC1B60}">
      <dgm:prSet/>
      <dgm:spPr/>
      <dgm:t>
        <a:bodyPr/>
        <a:lstStyle/>
        <a:p>
          <a:endParaRPr lang="en-US"/>
        </a:p>
      </dgm:t>
    </dgm:pt>
    <dgm:pt modelId="{72EEF82C-E556-48E1-9CEE-F39D72BCABFA}" type="sibTrans" cxnId="{6BD5BC30-EB90-4E0C-9F88-69CEDEDC1B60}">
      <dgm:prSet phldrT="02"/>
      <dgm:spPr/>
      <dgm:t>
        <a:bodyPr/>
        <a:lstStyle/>
        <a:p>
          <a:r>
            <a:rPr lang="en-US">
              <a:solidFill>
                <a:schemeClr val="tx1"/>
              </a:solidFill>
            </a:rPr>
            <a:t>02</a:t>
          </a:r>
        </a:p>
      </dgm:t>
    </dgm:pt>
    <dgm:pt modelId="{6DCC9926-4C9D-46C5-8DF9-953F86D38E8D}">
      <dgm:prSet/>
      <dgm:spPr>
        <a:solidFill>
          <a:schemeClr val="accent1">
            <a:lumMod val="20000"/>
            <a:lumOff val="80000"/>
          </a:schemeClr>
        </a:solidFill>
      </dgm:spPr>
      <dgm:t>
        <a:bodyPr/>
        <a:lstStyle/>
        <a:p>
          <a:r>
            <a:rPr lang="en-US" b="1" i="0" baseline="0">
              <a:solidFill>
                <a:schemeClr val="tx1"/>
              </a:solidFill>
            </a:rPr>
            <a:t>Distinction Rate</a:t>
          </a:r>
          <a:br>
            <a:rPr lang="en-US" b="0" i="0" baseline="0">
              <a:solidFill>
                <a:schemeClr val="tx1"/>
              </a:solidFill>
            </a:rPr>
          </a:br>
          <a:r>
            <a:rPr lang="en-US" b="0" i="0" baseline="0">
              <a:solidFill>
                <a:schemeClr val="tx1"/>
              </a:solidFill>
            </a:rPr>
            <a:t>• Converts total distinctions into a </a:t>
          </a:r>
          <a:r>
            <a:rPr lang="en-US" b="1" i="0" baseline="0">
              <a:solidFill>
                <a:schemeClr val="tx1"/>
              </a:solidFill>
            </a:rPr>
            <a:t>normalized ratio</a:t>
          </a:r>
          <a:r>
            <a:rPr lang="en-US" b="0" i="0" baseline="0">
              <a:solidFill>
                <a:schemeClr val="tx1"/>
              </a:solidFill>
            </a:rPr>
            <a:t> (0–1 scale)</a:t>
          </a:r>
          <a:br>
            <a:rPr lang="en-US" b="0" i="0" baseline="0">
              <a:solidFill>
                <a:schemeClr val="tx1"/>
              </a:solidFill>
            </a:rPr>
          </a:br>
          <a:r>
            <a:rPr lang="en-US" b="0" i="0" baseline="0">
              <a:solidFill>
                <a:schemeClr val="tx1"/>
              </a:solidFill>
            </a:rPr>
            <a:t>• Higher rate → stronger academic recognition</a:t>
          </a:r>
          <a:endParaRPr lang="en-US">
            <a:solidFill>
              <a:schemeClr val="tx1"/>
            </a:solidFill>
          </a:endParaRPr>
        </a:p>
      </dgm:t>
    </dgm:pt>
    <dgm:pt modelId="{D1F1378A-8091-48CA-8AA2-E54B0344DE5C}" type="parTrans" cxnId="{7C6D9169-4C7D-4BFE-A77C-38F529C2BFAA}">
      <dgm:prSet/>
      <dgm:spPr/>
      <dgm:t>
        <a:bodyPr/>
        <a:lstStyle/>
        <a:p>
          <a:endParaRPr lang="en-US"/>
        </a:p>
      </dgm:t>
    </dgm:pt>
    <dgm:pt modelId="{E6934A43-78F2-4688-A53E-36E9EE18C8C8}" type="sibTrans" cxnId="{7C6D9169-4C7D-4BFE-A77C-38F529C2BFAA}">
      <dgm:prSet phldrT="03"/>
      <dgm:spPr/>
      <dgm:t>
        <a:bodyPr/>
        <a:lstStyle/>
        <a:p>
          <a:r>
            <a:rPr lang="en-US">
              <a:solidFill>
                <a:schemeClr val="tx1"/>
              </a:solidFill>
            </a:rPr>
            <a:t>03</a:t>
          </a:r>
        </a:p>
      </dgm:t>
    </dgm:pt>
    <dgm:pt modelId="{53F685A7-08C5-264A-8735-C87F773F356F}" type="pres">
      <dgm:prSet presAssocID="{07050F03-B8BD-40AD-A495-EAA600FBD112}" presName="Name0" presStyleCnt="0">
        <dgm:presLayoutVars>
          <dgm:animLvl val="lvl"/>
          <dgm:resizeHandles val="exact"/>
        </dgm:presLayoutVars>
      </dgm:prSet>
      <dgm:spPr/>
    </dgm:pt>
    <dgm:pt modelId="{5B253D68-4070-2D4F-881B-AE3FF60DA4DC}" type="pres">
      <dgm:prSet presAssocID="{877FA1E6-835A-45DE-987D-7DF3EF571B72}" presName="compositeNode" presStyleCnt="0">
        <dgm:presLayoutVars>
          <dgm:bulletEnabled val="1"/>
        </dgm:presLayoutVars>
      </dgm:prSet>
      <dgm:spPr/>
    </dgm:pt>
    <dgm:pt modelId="{ED86955B-858E-4443-A228-E416A908C9C7}" type="pres">
      <dgm:prSet presAssocID="{877FA1E6-835A-45DE-987D-7DF3EF571B72}" presName="bgRect" presStyleLbl="alignNode1" presStyleIdx="0" presStyleCnt="3" custLinFactNeighborX="-1170" custLinFactNeighborY="1510"/>
      <dgm:spPr/>
    </dgm:pt>
    <dgm:pt modelId="{081167B7-438D-D64D-B9C7-760F86AD26A2}" type="pres">
      <dgm:prSet presAssocID="{405960DB-438C-4001-BBCA-88DEE1613877}" presName="sibTransNodeRect" presStyleLbl="alignNode1" presStyleIdx="0" presStyleCnt="3">
        <dgm:presLayoutVars>
          <dgm:chMax val="0"/>
          <dgm:bulletEnabled val="1"/>
        </dgm:presLayoutVars>
      </dgm:prSet>
      <dgm:spPr/>
    </dgm:pt>
    <dgm:pt modelId="{967E024A-7C54-854E-91EF-9F8F941A6503}" type="pres">
      <dgm:prSet presAssocID="{877FA1E6-835A-45DE-987D-7DF3EF571B72}" presName="nodeRect" presStyleLbl="alignNode1" presStyleIdx="0" presStyleCnt="3">
        <dgm:presLayoutVars>
          <dgm:bulletEnabled val="1"/>
        </dgm:presLayoutVars>
      </dgm:prSet>
      <dgm:spPr/>
    </dgm:pt>
    <dgm:pt modelId="{FA4F1ED0-38E6-AA43-9D50-AC9F1D6BCCB0}" type="pres">
      <dgm:prSet presAssocID="{405960DB-438C-4001-BBCA-88DEE1613877}" presName="sibTrans" presStyleCnt="0"/>
      <dgm:spPr/>
    </dgm:pt>
    <dgm:pt modelId="{3DF35FCC-9EB2-254F-84AE-C12153345DBA}" type="pres">
      <dgm:prSet presAssocID="{88818D1D-28B4-447C-9520-1D3D919BBEB4}" presName="compositeNode" presStyleCnt="0">
        <dgm:presLayoutVars>
          <dgm:bulletEnabled val="1"/>
        </dgm:presLayoutVars>
      </dgm:prSet>
      <dgm:spPr/>
    </dgm:pt>
    <dgm:pt modelId="{98B49913-AA7B-F544-ACB8-15E46B0D356C}" type="pres">
      <dgm:prSet presAssocID="{88818D1D-28B4-447C-9520-1D3D919BBEB4}" presName="bgRect" presStyleLbl="alignNode1" presStyleIdx="1" presStyleCnt="3"/>
      <dgm:spPr/>
    </dgm:pt>
    <dgm:pt modelId="{E50A9E88-077B-C647-B915-F0633A8C9A64}" type="pres">
      <dgm:prSet presAssocID="{72EEF82C-E556-48E1-9CEE-F39D72BCABFA}" presName="sibTransNodeRect" presStyleLbl="alignNode1" presStyleIdx="1" presStyleCnt="3">
        <dgm:presLayoutVars>
          <dgm:chMax val="0"/>
          <dgm:bulletEnabled val="1"/>
        </dgm:presLayoutVars>
      </dgm:prSet>
      <dgm:spPr/>
    </dgm:pt>
    <dgm:pt modelId="{BC2DAFD9-D46A-4D42-8E87-34A78523AE04}" type="pres">
      <dgm:prSet presAssocID="{88818D1D-28B4-447C-9520-1D3D919BBEB4}" presName="nodeRect" presStyleLbl="alignNode1" presStyleIdx="1" presStyleCnt="3">
        <dgm:presLayoutVars>
          <dgm:bulletEnabled val="1"/>
        </dgm:presLayoutVars>
      </dgm:prSet>
      <dgm:spPr/>
    </dgm:pt>
    <dgm:pt modelId="{3D0DF140-5A6C-384B-8D49-731DA0561CED}" type="pres">
      <dgm:prSet presAssocID="{72EEF82C-E556-48E1-9CEE-F39D72BCABFA}" presName="sibTrans" presStyleCnt="0"/>
      <dgm:spPr/>
    </dgm:pt>
    <dgm:pt modelId="{9F0C9B53-BE10-8F41-974A-FAAFD081EE26}" type="pres">
      <dgm:prSet presAssocID="{6DCC9926-4C9D-46C5-8DF9-953F86D38E8D}" presName="compositeNode" presStyleCnt="0">
        <dgm:presLayoutVars>
          <dgm:bulletEnabled val="1"/>
        </dgm:presLayoutVars>
      </dgm:prSet>
      <dgm:spPr/>
    </dgm:pt>
    <dgm:pt modelId="{8F82FEA5-EB30-3B4A-9375-AAACF915FF26}" type="pres">
      <dgm:prSet presAssocID="{6DCC9926-4C9D-46C5-8DF9-953F86D38E8D}" presName="bgRect" presStyleLbl="alignNode1" presStyleIdx="2" presStyleCnt="3"/>
      <dgm:spPr/>
    </dgm:pt>
    <dgm:pt modelId="{C7B881C1-B94A-F74E-ADB5-B5A89531C154}" type="pres">
      <dgm:prSet presAssocID="{E6934A43-78F2-4688-A53E-36E9EE18C8C8}" presName="sibTransNodeRect" presStyleLbl="alignNode1" presStyleIdx="2" presStyleCnt="3">
        <dgm:presLayoutVars>
          <dgm:chMax val="0"/>
          <dgm:bulletEnabled val="1"/>
        </dgm:presLayoutVars>
      </dgm:prSet>
      <dgm:spPr/>
    </dgm:pt>
    <dgm:pt modelId="{82428477-C287-3B4D-9BE3-47037633B277}" type="pres">
      <dgm:prSet presAssocID="{6DCC9926-4C9D-46C5-8DF9-953F86D38E8D}" presName="nodeRect" presStyleLbl="alignNode1" presStyleIdx="2" presStyleCnt="3">
        <dgm:presLayoutVars>
          <dgm:bulletEnabled val="1"/>
        </dgm:presLayoutVars>
      </dgm:prSet>
      <dgm:spPr/>
    </dgm:pt>
  </dgm:ptLst>
  <dgm:cxnLst>
    <dgm:cxn modelId="{45E24508-8C66-AD45-A349-BF5783C3FAA3}" type="presOf" srcId="{6DCC9926-4C9D-46C5-8DF9-953F86D38E8D}" destId="{8F82FEA5-EB30-3B4A-9375-AAACF915FF26}" srcOrd="0" destOrd="0" presId="urn:microsoft.com/office/officeart/2016/7/layout/LinearBlockProcessNumbered"/>
    <dgm:cxn modelId="{3AAA370A-EF4A-0F4B-8107-01BA1869147F}" type="presOf" srcId="{6DCC9926-4C9D-46C5-8DF9-953F86D38E8D}" destId="{82428477-C287-3B4D-9BE3-47037633B277}" srcOrd="1" destOrd="0" presId="urn:microsoft.com/office/officeart/2016/7/layout/LinearBlockProcessNumbered"/>
    <dgm:cxn modelId="{11CEEB21-534A-C744-B3FE-DA7B93C46B82}" type="presOf" srcId="{07050F03-B8BD-40AD-A495-EAA600FBD112}" destId="{53F685A7-08C5-264A-8735-C87F773F356F}" srcOrd="0" destOrd="0" presId="urn:microsoft.com/office/officeart/2016/7/layout/LinearBlockProcessNumbered"/>
    <dgm:cxn modelId="{8291522D-B5C7-0F40-B350-745BCC618398}" type="presOf" srcId="{405960DB-438C-4001-BBCA-88DEE1613877}" destId="{081167B7-438D-D64D-B9C7-760F86AD26A2}" srcOrd="0" destOrd="0" presId="urn:microsoft.com/office/officeart/2016/7/layout/LinearBlockProcessNumbered"/>
    <dgm:cxn modelId="{6BD5BC30-EB90-4E0C-9F88-69CEDEDC1B60}" srcId="{07050F03-B8BD-40AD-A495-EAA600FBD112}" destId="{88818D1D-28B4-447C-9520-1D3D919BBEB4}" srcOrd="1" destOrd="0" parTransId="{AAB1C7AB-AA52-4E29-A119-4C1E4E9F8DDC}" sibTransId="{72EEF82C-E556-48E1-9CEE-F39D72BCABFA}"/>
    <dgm:cxn modelId="{C33CE739-5CEF-DF45-9DE6-EB8929A2A091}" type="presOf" srcId="{72EEF82C-E556-48E1-9CEE-F39D72BCABFA}" destId="{E50A9E88-077B-C647-B915-F0633A8C9A64}" srcOrd="0" destOrd="0" presId="urn:microsoft.com/office/officeart/2016/7/layout/LinearBlockProcessNumbered"/>
    <dgm:cxn modelId="{7C6D9169-4C7D-4BFE-A77C-38F529C2BFAA}" srcId="{07050F03-B8BD-40AD-A495-EAA600FBD112}" destId="{6DCC9926-4C9D-46C5-8DF9-953F86D38E8D}" srcOrd="2" destOrd="0" parTransId="{D1F1378A-8091-48CA-8AA2-E54B0344DE5C}" sibTransId="{E6934A43-78F2-4688-A53E-36E9EE18C8C8}"/>
    <dgm:cxn modelId="{5FD64253-EB2C-954E-B1FE-A16A5C16E57F}" type="presOf" srcId="{877FA1E6-835A-45DE-987D-7DF3EF571B72}" destId="{ED86955B-858E-4443-A228-E416A908C9C7}" srcOrd="0" destOrd="0" presId="urn:microsoft.com/office/officeart/2016/7/layout/LinearBlockProcessNumbered"/>
    <dgm:cxn modelId="{6D8C8B7A-C469-BC48-B676-6E501838BEAC}" type="presOf" srcId="{88818D1D-28B4-447C-9520-1D3D919BBEB4}" destId="{BC2DAFD9-D46A-4D42-8E87-34A78523AE04}" srcOrd="1" destOrd="0" presId="urn:microsoft.com/office/officeart/2016/7/layout/LinearBlockProcessNumbered"/>
    <dgm:cxn modelId="{8351EF80-5058-4384-BD50-8682531CE0AD}" srcId="{07050F03-B8BD-40AD-A495-EAA600FBD112}" destId="{877FA1E6-835A-45DE-987D-7DF3EF571B72}" srcOrd="0" destOrd="0" parTransId="{8DC715D9-66E7-45BF-8528-8ABF97E4F8B0}" sibTransId="{405960DB-438C-4001-BBCA-88DEE1613877}"/>
    <dgm:cxn modelId="{B1814F92-78DE-B649-9B28-5CA78C950C04}" type="presOf" srcId="{877FA1E6-835A-45DE-987D-7DF3EF571B72}" destId="{967E024A-7C54-854E-91EF-9F8F941A6503}" srcOrd="1" destOrd="0" presId="urn:microsoft.com/office/officeart/2016/7/layout/LinearBlockProcessNumbered"/>
    <dgm:cxn modelId="{650892DD-C9A9-344F-9269-40FEFF73A22E}" type="presOf" srcId="{88818D1D-28B4-447C-9520-1D3D919BBEB4}" destId="{98B49913-AA7B-F544-ACB8-15E46B0D356C}" srcOrd="0" destOrd="0" presId="urn:microsoft.com/office/officeart/2016/7/layout/LinearBlockProcessNumbered"/>
    <dgm:cxn modelId="{AD1C33EF-723C-3445-8174-D9CE0D2C88C1}" type="presOf" srcId="{E6934A43-78F2-4688-A53E-36E9EE18C8C8}" destId="{C7B881C1-B94A-F74E-ADB5-B5A89531C154}" srcOrd="0" destOrd="0" presId="urn:microsoft.com/office/officeart/2016/7/layout/LinearBlockProcessNumbered"/>
    <dgm:cxn modelId="{3BBF7F69-E25D-0340-801C-E09746EDE52A}" type="presParOf" srcId="{53F685A7-08C5-264A-8735-C87F773F356F}" destId="{5B253D68-4070-2D4F-881B-AE3FF60DA4DC}" srcOrd="0" destOrd="0" presId="urn:microsoft.com/office/officeart/2016/7/layout/LinearBlockProcessNumbered"/>
    <dgm:cxn modelId="{904B5084-9C47-A747-B675-0112A1A7E265}" type="presParOf" srcId="{5B253D68-4070-2D4F-881B-AE3FF60DA4DC}" destId="{ED86955B-858E-4443-A228-E416A908C9C7}" srcOrd="0" destOrd="0" presId="urn:microsoft.com/office/officeart/2016/7/layout/LinearBlockProcessNumbered"/>
    <dgm:cxn modelId="{5C64BB67-A22D-EE4A-9FA5-DE095330BEE0}" type="presParOf" srcId="{5B253D68-4070-2D4F-881B-AE3FF60DA4DC}" destId="{081167B7-438D-D64D-B9C7-760F86AD26A2}" srcOrd="1" destOrd="0" presId="urn:microsoft.com/office/officeart/2016/7/layout/LinearBlockProcessNumbered"/>
    <dgm:cxn modelId="{CE5E6F19-4A0D-F24C-8059-EAA0630B5360}" type="presParOf" srcId="{5B253D68-4070-2D4F-881B-AE3FF60DA4DC}" destId="{967E024A-7C54-854E-91EF-9F8F941A6503}" srcOrd="2" destOrd="0" presId="urn:microsoft.com/office/officeart/2016/7/layout/LinearBlockProcessNumbered"/>
    <dgm:cxn modelId="{3062898F-FF99-DA43-8346-A1487FCDDFAF}" type="presParOf" srcId="{53F685A7-08C5-264A-8735-C87F773F356F}" destId="{FA4F1ED0-38E6-AA43-9D50-AC9F1D6BCCB0}" srcOrd="1" destOrd="0" presId="urn:microsoft.com/office/officeart/2016/7/layout/LinearBlockProcessNumbered"/>
    <dgm:cxn modelId="{C1461C63-3DA5-9E4F-B3E2-3679484DBF10}" type="presParOf" srcId="{53F685A7-08C5-264A-8735-C87F773F356F}" destId="{3DF35FCC-9EB2-254F-84AE-C12153345DBA}" srcOrd="2" destOrd="0" presId="urn:microsoft.com/office/officeart/2016/7/layout/LinearBlockProcessNumbered"/>
    <dgm:cxn modelId="{CD685615-F811-0346-8588-39EADB6F0CD1}" type="presParOf" srcId="{3DF35FCC-9EB2-254F-84AE-C12153345DBA}" destId="{98B49913-AA7B-F544-ACB8-15E46B0D356C}" srcOrd="0" destOrd="0" presId="urn:microsoft.com/office/officeart/2016/7/layout/LinearBlockProcessNumbered"/>
    <dgm:cxn modelId="{1A9C94BE-B435-C343-B2CB-D7C57328B1B0}" type="presParOf" srcId="{3DF35FCC-9EB2-254F-84AE-C12153345DBA}" destId="{E50A9E88-077B-C647-B915-F0633A8C9A64}" srcOrd="1" destOrd="0" presId="urn:microsoft.com/office/officeart/2016/7/layout/LinearBlockProcessNumbered"/>
    <dgm:cxn modelId="{BECD19BD-A652-AC47-B5E2-BA4E0EF3C511}" type="presParOf" srcId="{3DF35FCC-9EB2-254F-84AE-C12153345DBA}" destId="{BC2DAFD9-D46A-4D42-8E87-34A78523AE04}" srcOrd="2" destOrd="0" presId="urn:microsoft.com/office/officeart/2016/7/layout/LinearBlockProcessNumbered"/>
    <dgm:cxn modelId="{882DC2E0-6A3C-C44D-A4C3-48C73748CB96}" type="presParOf" srcId="{53F685A7-08C5-264A-8735-C87F773F356F}" destId="{3D0DF140-5A6C-384B-8D49-731DA0561CED}" srcOrd="3" destOrd="0" presId="urn:microsoft.com/office/officeart/2016/7/layout/LinearBlockProcessNumbered"/>
    <dgm:cxn modelId="{FECC5BCA-F30F-E247-A1D5-DE5D462C3FBD}" type="presParOf" srcId="{53F685A7-08C5-264A-8735-C87F773F356F}" destId="{9F0C9B53-BE10-8F41-974A-FAAFD081EE26}" srcOrd="4" destOrd="0" presId="urn:microsoft.com/office/officeart/2016/7/layout/LinearBlockProcessNumbered"/>
    <dgm:cxn modelId="{17939591-EDE4-9A42-A0FD-C05AE649F9B6}" type="presParOf" srcId="{9F0C9B53-BE10-8F41-974A-FAAFD081EE26}" destId="{8F82FEA5-EB30-3B4A-9375-AAACF915FF26}" srcOrd="0" destOrd="0" presId="urn:microsoft.com/office/officeart/2016/7/layout/LinearBlockProcessNumbered"/>
    <dgm:cxn modelId="{2C6098CD-E4FB-D34D-AA8E-61B658BF0042}" type="presParOf" srcId="{9F0C9B53-BE10-8F41-974A-FAAFD081EE26}" destId="{C7B881C1-B94A-F74E-ADB5-B5A89531C154}" srcOrd="1" destOrd="0" presId="urn:microsoft.com/office/officeart/2016/7/layout/LinearBlockProcessNumbered"/>
    <dgm:cxn modelId="{3C16EBFC-0DE7-BE42-9571-5E5D31E30470}" type="presParOf" srcId="{9F0C9B53-BE10-8F41-974A-FAAFD081EE26}" destId="{82428477-C287-3B4D-9BE3-47037633B277}"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74CFC-94DB-1B4E-B050-472BA5C510BD}">
      <dsp:nvSpPr>
        <dsp:cNvPr id="0" name=""/>
        <dsp:cNvSpPr/>
      </dsp:nvSpPr>
      <dsp:spPr>
        <a:xfrm>
          <a:off x="0" y="0"/>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77DC72-B09E-A443-AD8D-A16A8D7E3CE3}">
      <dsp:nvSpPr>
        <dsp:cNvPr id="0" name=""/>
        <dsp:cNvSpPr/>
      </dsp:nvSpPr>
      <dsp:spPr>
        <a:xfrm>
          <a:off x="0" y="0"/>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 The education and growth of children is one of the most important things for parents</a:t>
          </a:r>
        </a:p>
      </dsp:txBody>
      <dsp:txXfrm>
        <a:off x="0" y="0"/>
        <a:ext cx="10515600" cy="2175669"/>
      </dsp:txXfrm>
    </dsp:sp>
    <dsp:sp modelId="{486A72EA-EA40-E842-B020-B89B8F58227A}">
      <dsp:nvSpPr>
        <dsp:cNvPr id="0" name=""/>
        <dsp:cNvSpPr/>
      </dsp:nvSpPr>
      <dsp:spPr>
        <a:xfrm>
          <a:off x="0" y="2175669"/>
          <a:ext cx="10515600"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43F8E0-5437-6447-9286-92267A7468E6}">
      <dsp:nvSpPr>
        <dsp:cNvPr id="0" name=""/>
        <dsp:cNvSpPr/>
      </dsp:nvSpPr>
      <dsp:spPr>
        <a:xfrm>
          <a:off x="0" y="2175669"/>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 We analyzed the best schools given certain features to make it easy for parents to decide what school to enroll their kids in </a:t>
          </a:r>
        </a:p>
      </dsp:txBody>
      <dsp:txXfrm>
        <a:off x="0" y="2175669"/>
        <a:ext cx="10515600" cy="21756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DCE7BC-6110-5749-9DDD-02B080F3B3B0}">
      <dsp:nvSpPr>
        <dsp:cNvPr id="0" name=""/>
        <dsp:cNvSpPr/>
      </dsp:nvSpPr>
      <dsp:spPr>
        <a:xfrm>
          <a:off x="2867581" y="643091"/>
          <a:ext cx="496457" cy="91440"/>
        </a:xfrm>
        <a:custGeom>
          <a:avLst/>
          <a:gdLst/>
          <a:ahLst/>
          <a:cxnLst/>
          <a:rect l="0" t="0" r="0" b="0"/>
          <a:pathLst>
            <a:path>
              <a:moveTo>
                <a:pt x="0" y="45720"/>
              </a:moveTo>
              <a:lnTo>
                <a:pt x="49645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02634" y="686175"/>
        <a:ext cx="26352" cy="5270"/>
      </dsp:txXfrm>
    </dsp:sp>
    <dsp:sp modelId="{E2D0A263-4378-1C43-A438-50DD8B15F942}">
      <dsp:nvSpPr>
        <dsp:cNvPr id="0" name=""/>
        <dsp:cNvSpPr/>
      </dsp:nvSpPr>
      <dsp:spPr>
        <a:xfrm>
          <a:off x="577829" y="1345"/>
          <a:ext cx="2291552" cy="13749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288" tIns="117866" rIns="112288" bIns="117866" numCol="1" spcCol="1270" anchor="ctr" anchorCtr="0">
          <a:noAutofit/>
        </a:bodyPr>
        <a:lstStyle/>
        <a:p>
          <a:pPr marL="0" lvl="0" indent="0" algn="ctr" defTabSz="844550">
            <a:lnSpc>
              <a:spcPct val="90000"/>
            </a:lnSpc>
            <a:spcBef>
              <a:spcPct val="0"/>
            </a:spcBef>
            <a:spcAft>
              <a:spcPct val="35000"/>
            </a:spcAft>
            <a:buNone/>
          </a:pPr>
          <a:r>
            <a:rPr lang="en-US" sz="1900" kern="1200"/>
            <a:t>Removed columns with </a:t>
          </a:r>
          <a:r>
            <a:rPr lang="en-US" sz="1900" b="1" kern="1200"/>
            <a:t>&gt;80% missing values</a:t>
          </a:r>
          <a:endParaRPr lang="en-US" sz="1900" kern="1200"/>
        </a:p>
      </dsp:txBody>
      <dsp:txXfrm>
        <a:off x="577829" y="1345"/>
        <a:ext cx="2291552" cy="1374931"/>
      </dsp:txXfrm>
    </dsp:sp>
    <dsp:sp modelId="{802EF676-6311-9844-8ABD-0C72FDC8AF92}">
      <dsp:nvSpPr>
        <dsp:cNvPr id="0" name=""/>
        <dsp:cNvSpPr/>
      </dsp:nvSpPr>
      <dsp:spPr>
        <a:xfrm>
          <a:off x="1723605" y="1374477"/>
          <a:ext cx="2818609" cy="496457"/>
        </a:xfrm>
        <a:custGeom>
          <a:avLst/>
          <a:gdLst/>
          <a:ahLst/>
          <a:cxnLst/>
          <a:rect l="0" t="0" r="0" b="0"/>
          <a:pathLst>
            <a:path>
              <a:moveTo>
                <a:pt x="2818609" y="0"/>
              </a:moveTo>
              <a:lnTo>
                <a:pt x="2818609" y="265328"/>
              </a:lnTo>
              <a:lnTo>
                <a:pt x="0" y="265328"/>
              </a:lnTo>
              <a:lnTo>
                <a:pt x="0" y="49645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61223" y="1620070"/>
        <a:ext cx="143373" cy="5270"/>
      </dsp:txXfrm>
    </dsp:sp>
    <dsp:sp modelId="{0629F2A9-6960-3049-B044-647D97D5499D}">
      <dsp:nvSpPr>
        <dsp:cNvPr id="0" name=""/>
        <dsp:cNvSpPr/>
      </dsp:nvSpPr>
      <dsp:spPr>
        <a:xfrm>
          <a:off x="3396439" y="1345"/>
          <a:ext cx="2291552" cy="13749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288" tIns="117866" rIns="112288" bIns="117866" numCol="1" spcCol="1270" anchor="ctr" anchorCtr="0">
          <a:noAutofit/>
        </a:bodyPr>
        <a:lstStyle/>
        <a:p>
          <a:pPr marL="0" lvl="0" indent="0" algn="ctr" defTabSz="844550">
            <a:lnSpc>
              <a:spcPct val="90000"/>
            </a:lnSpc>
            <a:spcBef>
              <a:spcPct val="0"/>
            </a:spcBef>
            <a:spcAft>
              <a:spcPct val="35000"/>
            </a:spcAft>
            <a:buNone/>
          </a:pPr>
          <a:r>
            <a:rPr lang="en-US" sz="1900" kern="1200"/>
            <a:t>Imputed remaining missing data (mean/mode) → </a:t>
          </a:r>
          <a:r>
            <a:rPr lang="en-US" sz="1900" b="1" kern="1200"/>
            <a:t>0 missing values</a:t>
          </a:r>
          <a:endParaRPr lang="en-US" sz="1900" kern="1200"/>
        </a:p>
      </dsp:txBody>
      <dsp:txXfrm>
        <a:off x="3396439" y="1345"/>
        <a:ext cx="2291552" cy="1374931"/>
      </dsp:txXfrm>
    </dsp:sp>
    <dsp:sp modelId="{7A4D9555-ED71-1346-9518-2085D074D5BE}">
      <dsp:nvSpPr>
        <dsp:cNvPr id="0" name=""/>
        <dsp:cNvSpPr/>
      </dsp:nvSpPr>
      <dsp:spPr>
        <a:xfrm>
          <a:off x="2867581" y="2545080"/>
          <a:ext cx="496457" cy="91440"/>
        </a:xfrm>
        <a:custGeom>
          <a:avLst/>
          <a:gdLst/>
          <a:ahLst/>
          <a:cxnLst/>
          <a:rect l="0" t="0" r="0" b="0"/>
          <a:pathLst>
            <a:path>
              <a:moveTo>
                <a:pt x="0" y="45720"/>
              </a:moveTo>
              <a:lnTo>
                <a:pt x="49645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02634" y="2588164"/>
        <a:ext cx="26352" cy="5270"/>
      </dsp:txXfrm>
    </dsp:sp>
    <dsp:sp modelId="{49157083-1139-4942-9239-62F0870A1CB4}">
      <dsp:nvSpPr>
        <dsp:cNvPr id="0" name=""/>
        <dsp:cNvSpPr/>
      </dsp:nvSpPr>
      <dsp:spPr>
        <a:xfrm>
          <a:off x="577829" y="1903334"/>
          <a:ext cx="2291552" cy="13749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288" tIns="117866" rIns="112288" bIns="117866" numCol="1" spcCol="1270" anchor="ctr" anchorCtr="0">
          <a:noAutofit/>
        </a:bodyPr>
        <a:lstStyle/>
        <a:p>
          <a:pPr marL="0" lvl="0" indent="0" algn="ctr" defTabSz="844550">
            <a:lnSpc>
              <a:spcPct val="90000"/>
            </a:lnSpc>
            <a:spcBef>
              <a:spcPct val="0"/>
            </a:spcBef>
            <a:spcAft>
              <a:spcPct val="35000"/>
            </a:spcAft>
            <a:buNone/>
          </a:pPr>
          <a:r>
            <a:rPr lang="en-US" sz="1900" kern="1200"/>
            <a:t>No duplicate rows found</a:t>
          </a:r>
        </a:p>
      </dsp:txBody>
      <dsp:txXfrm>
        <a:off x="577829" y="1903334"/>
        <a:ext cx="2291552" cy="1374931"/>
      </dsp:txXfrm>
    </dsp:sp>
    <dsp:sp modelId="{D72B057B-0647-7147-A58A-C35A0ABC88F2}">
      <dsp:nvSpPr>
        <dsp:cNvPr id="0" name=""/>
        <dsp:cNvSpPr/>
      </dsp:nvSpPr>
      <dsp:spPr>
        <a:xfrm>
          <a:off x="1723605" y="3276465"/>
          <a:ext cx="2818609" cy="496457"/>
        </a:xfrm>
        <a:custGeom>
          <a:avLst/>
          <a:gdLst/>
          <a:ahLst/>
          <a:cxnLst/>
          <a:rect l="0" t="0" r="0" b="0"/>
          <a:pathLst>
            <a:path>
              <a:moveTo>
                <a:pt x="2818609" y="0"/>
              </a:moveTo>
              <a:lnTo>
                <a:pt x="2818609" y="265328"/>
              </a:lnTo>
              <a:lnTo>
                <a:pt x="0" y="265328"/>
              </a:lnTo>
              <a:lnTo>
                <a:pt x="0" y="49645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61223" y="3522059"/>
        <a:ext cx="143373" cy="5270"/>
      </dsp:txXfrm>
    </dsp:sp>
    <dsp:sp modelId="{2E0653F6-536E-9F47-A2F8-BBD48191F656}">
      <dsp:nvSpPr>
        <dsp:cNvPr id="0" name=""/>
        <dsp:cNvSpPr/>
      </dsp:nvSpPr>
      <dsp:spPr>
        <a:xfrm>
          <a:off x="3396439" y="1903334"/>
          <a:ext cx="2291552" cy="13749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288" tIns="117866" rIns="112288" bIns="117866" numCol="1" spcCol="1270" anchor="ctr" anchorCtr="0">
          <a:noAutofit/>
        </a:bodyPr>
        <a:lstStyle/>
        <a:p>
          <a:pPr marL="0" lvl="0" indent="0" algn="ctr" defTabSz="844550">
            <a:lnSpc>
              <a:spcPct val="90000"/>
            </a:lnSpc>
            <a:spcBef>
              <a:spcPct val="0"/>
            </a:spcBef>
            <a:spcAft>
              <a:spcPct val="35000"/>
            </a:spcAft>
            <a:buNone/>
          </a:pPr>
          <a:r>
            <a:rPr lang="en-US" sz="1900" kern="1200"/>
            <a:t>Outliers detected (IQR) but </a:t>
          </a:r>
          <a:r>
            <a:rPr lang="en-US" sz="1900" b="1" kern="1200"/>
            <a:t>kept</a:t>
          </a:r>
          <a:r>
            <a:rPr lang="en-US" sz="1900" kern="1200"/>
            <a:t> as meaningful variation</a:t>
          </a:r>
        </a:p>
      </dsp:txBody>
      <dsp:txXfrm>
        <a:off x="3396439" y="1903334"/>
        <a:ext cx="2291552" cy="1374931"/>
      </dsp:txXfrm>
    </dsp:sp>
    <dsp:sp modelId="{7556EF69-5142-4C47-9603-6224705E6407}">
      <dsp:nvSpPr>
        <dsp:cNvPr id="0" name=""/>
        <dsp:cNvSpPr/>
      </dsp:nvSpPr>
      <dsp:spPr>
        <a:xfrm>
          <a:off x="2867581" y="4447068"/>
          <a:ext cx="496457" cy="91440"/>
        </a:xfrm>
        <a:custGeom>
          <a:avLst/>
          <a:gdLst/>
          <a:ahLst/>
          <a:cxnLst/>
          <a:rect l="0" t="0" r="0" b="0"/>
          <a:pathLst>
            <a:path>
              <a:moveTo>
                <a:pt x="0" y="45720"/>
              </a:moveTo>
              <a:lnTo>
                <a:pt x="49645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02634" y="4490153"/>
        <a:ext cx="26352" cy="5270"/>
      </dsp:txXfrm>
    </dsp:sp>
    <dsp:sp modelId="{F526FBE8-516C-A244-ABC8-D9DDDCEF3F87}">
      <dsp:nvSpPr>
        <dsp:cNvPr id="0" name=""/>
        <dsp:cNvSpPr/>
      </dsp:nvSpPr>
      <dsp:spPr>
        <a:xfrm>
          <a:off x="577829" y="3805322"/>
          <a:ext cx="2291552" cy="13749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288" tIns="117866" rIns="112288" bIns="117866" numCol="1" spcCol="1270" anchor="ctr" anchorCtr="0">
          <a:noAutofit/>
        </a:bodyPr>
        <a:lstStyle/>
        <a:p>
          <a:pPr marL="0" lvl="0" indent="0" algn="ctr" defTabSz="844550">
            <a:lnSpc>
              <a:spcPct val="90000"/>
            </a:lnSpc>
            <a:spcBef>
              <a:spcPct val="0"/>
            </a:spcBef>
            <a:spcAft>
              <a:spcPct val="35000"/>
            </a:spcAft>
            <a:buNone/>
          </a:pPr>
          <a:r>
            <a:rPr lang="en-US" sz="1900" kern="1200"/>
            <a:t>Target variable (A–F) is </a:t>
          </a:r>
          <a:r>
            <a:rPr lang="en-US" sz="1900" b="1" kern="1200"/>
            <a:t>slightly imbalanced</a:t>
          </a:r>
          <a:r>
            <a:rPr lang="en-US" sz="1900" kern="1200"/>
            <a:t> but acceptable</a:t>
          </a:r>
        </a:p>
      </dsp:txBody>
      <dsp:txXfrm>
        <a:off x="577829" y="3805322"/>
        <a:ext cx="2291552" cy="1374931"/>
      </dsp:txXfrm>
    </dsp:sp>
    <dsp:sp modelId="{8F6745E1-FF20-5749-BAE3-26C3BAFB6D42}">
      <dsp:nvSpPr>
        <dsp:cNvPr id="0" name=""/>
        <dsp:cNvSpPr/>
      </dsp:nvSpPr>
      <dsp:spPr>
        <a:xfrm>
          <a:off x="3396439" y="3805322"/>
          <a:ext cx="2291552" cy="13749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288" tIns="117866" rIns="112288" bIns="117866" numCol="1" spcCol="1270" anchor="ctr" anchorCtr="0">
          <a:noAutofit/>
        </a:bodyPr>
        <a:lstStyle/>
        <a:p>
          <a:pPr marL="0" lvl="0" indent="0" algn="ctr" defTabSz="844550">
            <a:lnSpc>
              <a:spcPct val="90000"/>
            </a:lnSpc>
            <a:spcBef>
              <a:spcPct val="0"/>
            </a:spcBef>
            <a:spcAft>
              <a:spcPct val="35000"/>
            </a:spcAft>
            <a:buNone/>
          </a:pPr>
          <a:r>
            <a:rPr lang="en-US" sz="1900" kern="1200"/>
            <a:t>Prepared categorical encoding; scaling will be applied during modeling</a:t>
          </a:r>
        </a:p>
      </dsp:txBody>
      <dsp:txXfrm>
        <a:off x="3396439" y="3805322"/>
        <a:ext cx="2291552" cy="13749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86955B-858E-4443-A228-E416A908C9C7}">
      <dsp:nvSpPr>
        <dsp:cNvPr id="0" name=""/>
        <dsp:cNvSpPr/>
      </dsp:nvSpPr>
      <dsp:spPr>
        <a:xfrm>
          <a:off x="0" y="239636"/>
          <a:ext cx="3327201" cy="3992641"/>
        </a:xfrm>
        <a:prstGeom prst="rect">
          <a:avLst/>
        </a:prstGeom>
        <a:solidFill>
          <a:schemeClr val="accent1">
            <a:lumMod val="20000"/>
            <a:lumOff val="8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800100">
            <a:lnSpc>
              <a:spcPct val="90000"/>
            </a:lnSpc>
            <a:spcBef>
              <a:spcPct val="0"/>
            </a:spcBef>
            <a:spcAft>
              <a:spcPct val="35000"/>
            </a:spcAft>
            <a:buNone/>
          </a:pPr>
          <a:r>
            <a:rPr lang="en-US" sz="1800" b="1" i="0" kern="1200" baseline="0">
              <a:solidFill>
                <a:schemeClr val="tx1"/>
              </a:solidFill>
            </a:rPr>
            <a:t>Performance Gap Index</a:t>
          </a:r>
          <a:br>
            <a:rPr lang="en-US" sz="1800" b="0" i="0" kern="1200" baseline="0">
              <a:solidFill>
                <a:schemeClr val="tx1"/>
              </a:solidFill>
            </a:rPr>
          </a:br>
          <a:r>
            <a:rPr lang="en-US" sz="1800" b="0" i="0" kern="1200" baseline="0">
              <a:solidFill>
                <a:schemeClr val="tx1"/>
              </a:solidFill>
            </a:rPr>
            <a:t>• Measures inconsistency between Achievement/Progress vs Closing the Gaps</a:t>
          </a:r>
          <a:br>
            <a:rPr lang="en-US" sz="1800" b="0" i="0" kern="1200" baseline="0">
              <a:solidFill>
                <a:schemeClr val="tx1"/>
              </a:solidFill>
            </a:rPr>
          </a:br>
          <a:r>
            <a:rPr lang="en-US" sz="1800" b="0" i="0" kern="1200" baseline="0">
              <a:solidFill>
                <a:schemeClr val="tx1"/>
              </a:solidFill>
            </a:rPr>
            <a:t>• Larger gap → lower school performance stability</a:t>
          </a:r>
          <a:endParaRPr lang="en-US" sz="1800" kern="1200">
            <a:solidFill>
              <a:schemeClr val="tx1"/>
            </a:solidFill>
          </a:endParaRPr>
        </a:p>
      </dsp:txBody>
      <dsp:txXfrm>
        <a:off x="0" y="1836693"/>
        <a:ext cx="3327201" cy="2395585"/>
      </dsp:txXfrm>
    </dsp:sp>
    <dsp:sp modelId="{081167B7-438D-D64D-B9C7-760F86AD26A2}">
      <dsp:nvSpPr>
        <dsp:cNvPr id="0" name=""/>
        <dsp:cNvSpPr/>
      </dsp:nvSpPr>
      <dsp:spPr>
        <a:xfrm>
          <a:off x="821"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solidFill>
                <a:schemeClr val="tx1"/>
              </a:solidFill>
            </a:rPr>
            <a:t>01</a:t>
          </a:r>
        </a:p>
      </dsp:txBody>
      <dsp:txXfrm>
        <a:off x="821" y="179348"/>
        <a:ext cx="3327201" cy="1597056"/>
      </dsp:txXfrm>
    </dsp:sp>
    <dsp:sp modelId="{98B49913-AA7B-F544-ACB8-15E46B0D356C}">
      <dsp:nvSpPr>
        <dsp:cNvPr id="0" name=""/>
        <dsp:cNvSpPr/>
      </dsp:nvSpPr>
      <dsp:spPr>
        <a:xfrm>
          <a:off x="3594199" y="179348"/>
          <a:ext cx="3327201" cy="3992641"/>
        </a:xfrm>
        <a:prstGeom prst="rect">
          <a:avLst/>
        </a:prstGeom>
        <a:solidFill>
          <a:schemeClr val="accent1">
            <a:lumMod val="20000"/>
            <a:lumOff val="8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800100">
            <a:lnSpc>
              <a:spcPct val="90000"/>
            </a:lnSpc>
            <a:spcBef>
              <a:spcPct val="0"/>
            </a:spcBef>
            <a:spcAft>
              <a:spcPct val="35000"/>
            </a:spcAft>
            <a:buNone/>
          </a:pPr>
          <a:r>
            <a:rPr lang="en-US" sz="1800" b="1" i="0" kern="1200" baseline="0">
              <a:solidFill>
                <a:schemeClr val="tx1"/>
              </a:solidFill>
            </a:rPr>
            <a:t>Achievement Efficiency Ratio</a:t>
          </a:r>
          <a:br>
            <a:rPr lang="en-US" sz="1800" b="0" i="0" kern="1200" baseline="0">
              <a:solidFill>
                <a:schemeClr val="tx1"/>
              </a:solidFill>
            </a:rPr>
          </a:br>
          <a:r>
            <a:rPr lang="en-US" sz="1800" b="0" i="0" kern="1200" baseline="0">
              <a:solidFill>
                <a:schemeClr val="tx1"/>
              </a:solidFill>
            </a:rPr>
            <a:t>• Captures how well a school performs </a:t>
          </a:r>
          <a:r>
            <a:rPr lang="en-US" sz="1800" b="1" i="0" kern="1200" baseline="0">
              <a:solidFill>
                <a:schemeClr val="tx1"/>
              </a:solidFill>
            </a:rPr>
            <a:t>relative to student size</a:t>
          </a:r>
          <a:r>
            <a:rPr lang="en-US" sz="1800" b="0" i="0" kern="1200" baseline="0">
              <a:solidFill>
                <a:schemeClr val="tx1"/>
              </a:solidFill>
            </a:rPr>
            <a:t> and </a:t>
          </a:r>
          <a:r>
            <a:rPr lang="en-US" sz="1800" b="1" i="0" kern="1200" baseline="0">
              <a:solidFill>
                <a:schemeClr val="tx1"/>
              </a:solidFill>
            </a:rPr>
            <a:t>economic disadvantage</a:t>
          </a:r>
          <a:br>
            <a:rPr lang="en-US" sz="1800" b="0" i="0" kern="1200" baseline="0">
              <a:solidFill>
                <a:schemeClr val="tx1"/>
              </a:solidFill>
            </a:rPr>
          </a:br>
          <a:r>
            <a:rPr lang="en-US" sz="1800" b="0" i="0" kern="1200" baseline="0">
              <a:solidFill>
                <a:schemeClr val="tx1"/>
              </a:solidFill>
            </a:rPr>
            <a:t>• Identifies schools "doing more with less"</a:t>
          </a:r>
          <a:endParaRPr lang="en-US" sz="1800" kern="1200">
            <a:solidFill>
              <a:schemeClr val="tx1"/>
            </a:solidFill>
          </a:endParaRPr>
        </a:p>
      </dsp:txBody>
      <dsp:txXfrm>
        <a:off x="3594199" y="1776404"/>
        <a:ext cx="3327201" cy="2395585"/>
      </dsp:txXfrm>
    </dsp:sp>
    <dsp:sp modelId="{E50A9E88-077B-C647-B915-F0633A8C9A64}">
      <dsp:nvSpPr>
        <dsp:cNvPr id="0" name=""/>
        <dsp:cNvSpPr/>
      </dsp:nvSpPr>
      <dsp:spPr>
        <a:xfrm>
          <a:off x="3594199"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solidFill>
                <a:schemeClr val="tx1"/>
              </a:solidFill>
            </a:rPr>
            <a:t>02</a:t>
          </a:r>
        </a:p>
      </dsp:txBody>
      <dsp:txXfrm>
        <a:off x="3594199" y="179348"/>
        <a:ext cx="3327201" cy="1597056"/>
      </dsp:txXfrm>
    </dsp:sp>
    <dsp:sp modelId="{8F82FEA5-EB30-3B4A-9375-AAACF915FF26}">
      <dsp:nvSpPr>
        <dsp:cNvPr id="0" name=""/>
        <dsp:cNvSpPr/>
      </dsp:nvSpPr>
      <dsp:spPr>
        <a:xfrm>
          <a:off x="7187576" y="179348"/>
          <a:ext cx="3327201" cy="3992641"/>
        </a:xfrm>
        <a:prstGeom prst="rect">
          <a:avLst/>
        </a:prstGeom>
        <a:solidFill>
          <a:schemeClr val="accent1">
            <a:lumMod val="20000"/>
            <a:lumOff val="8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800100">
            <a:lnSpc>
              <a:spcPct val="90000"/>
            </a:lnSpc>
            <a:spcBef>
              <a:spcPct val="0"/>
            </a:spcBef>
            <a:spcAft>
              <a:spcPct val="35000"/>
            </a:spcAft>
            <a:buNone/>
          </a:pPr>
          <a:r>
            <a:rPr lang="en-US" sz="1800" b="1" i="0" kern="1200" baseline="0">
              <a:solidFill>
                <a:schemeClr val="tx1"/>
              </a:solidFill>
            </a:rPr>
            <a:t>Distinction Rate</a:t>
          </a:r>
          <a:br>
            <a:rPr lang="en-US" sz="1800" b="0" i="0" kern="1200" baseline="0">
              <a:solidFill>
                <a:schemeClr val="tx1"/>
              </a:solidFill>
            </a:rPr>
          </a:br>
          <a:r>
            <a:rPr lang="en-US" sz="1800" b="0" i="0" kern="1200" baseline="0">
              <a:solidFill>
                <a:schemeClr val="tx1"/>
              </a:solidFill>
            </a:rPr>
            <a:t>• Converts total distinctions into a </a:t>
          </a:r>
          <a:r>
            <a:rPr lang="en-US" sz="1800" b="1" i="0" kern="1200" baseline="0">
              <a:solidFill>
                <a:schemeClr val="tx1"/>
              </a:solidFill>
            </a:rPr>
            <a:t>normalized ratio</a:t>
          </a:r>
          <a:r>
            <a:rPr lang="en-US" sz="1800" b="0" i="0" kern="1200" baseline="0">
              <a:solidFill>
                <a:schemeClr val="tx1"/>
              </a:solidFill>
            </a:rPr>
            <a:t> (0–1 scale)</a:t>
          </a:r>
          <a:br>
            <a:rPr lang="en-US" sz="1800" b="0" i="0" kern="1200" baseline="0">
              <a:solidFill>
                <a:schemeClr val="tx1"/>
              </a:solidFill>
            </a:rPr>
          </a:br>
          <a:r>
            <a:rPr lang="en-US" sz="1800" b="0" i="0" kern="1200" baseline="0">
              <a:solidFill>
                <a:schemeClr val="tx1"/>
              </a:solidFill>
            </a:rPr>
            <a:t>• Higher rate → stronger academic recognition</a:t>
          </a:r>
          <a:endParaRPr lang="en-US" sz="1800" kern="1200">
            <a:solidFill>
              <a:schemeClr val="tx1"/>
            </a:solidFill>
          </a:endParaRPr>
        </a:p>
      </dsp:txBody>
      <dsp:txXfrm>
        <a:off x="7187576" y="1776404"/>
        <a:ext cx="3327201" cy="2395585"/>
      </dsp:txXfrm>
    </dsp:sp>
    <dsp:sp modelId="{C7B881C1-B94A-F74E-ADB5-B5A89531C154}">
      <dsp:nvSpPr>
        <dsp:cNvPr id="0" name=""/>
        <dsp:cNvSpPr/>
      </dsp:nvSpPr>
      <dsp:spPr>
        <a:xfrm>
          <a:off x="7187576"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solidFill>
                <a:schemeClr val="tx1"/>
              </a:solidFill>
            </a:rPr>
            <a:t>03</a:t>
          </a:r>
        </a:p>
      </dsp:txBody>
      <dsp:txXfrm>
        <a:off x="7187576" y="179348"/>
        <a:ext cx="3327201" cy="159705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BAF487-6323-C548-937D-B89FC0DE46A9}" type="datetimeFigureOut">
              <a:rPr lang="en-US" smtClean="0"/>
              <a:t>12/3/2025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7AD1B7-5C8E-7442-B7D4-DBD5598C42E0}" type="slidenum">
              <a:rPr lang="en-US" smtClean="0"/>
              <a:t>‹#›</a:t>
            </a:fld>
            <a:endParaRPr lang="en-US"/>
          </a:p>
        </p:txBody>
      </p:sp>
    </p:spTree>
    <p:extLst>
      <p:ext uri="{BB962C8B-B14F-4D97-AF65-F5344CB8AC3E}">
        <p14:creationId xmlns:p14="http://schemas.microsoft.com/office/powerpoint/2010/main" val="3848093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3a96fcfaa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3a96fcfaa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7AD1B7-5C8E-7442-B7D4-DBD5598C42E0}" type="slidenum">
              <a:rPr lang="en-US" smtClean="0"/>
              <a:t>9</a:t>
            </a:fld>
            <a:endParaRPr lang="en-US"/>
          </a:p>
        </p:txBody>
      </p:sp>
    </p:spTree>
    <p:extLst>
      <p:ext uri="{BB962C8B-B14F-4D97-AF65-F5344CB8AC3E}">
        <p14:creationId xmlns:p14="http://schemas.microsoft.com/office/powerpoint/2010/main" val="1906682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7AD1B7-5C8E-7442-B7D4-DBD5598C42E0}" type="slidenum">
              <a:rPr lang="en-US" smtClean="0"/>
              <a:t>16</a:t>
            </a:fld>
            <a:endParaRPr lang="en-US"/>
          </a:p>
        </p:txBody>
      </p:sp>
    </p:spTree>
    <p:extLst>
      <p:ext uri="{BB962C8B-B14F-4D97-AF65-F5344CB8AC3E}">
        <p14:creationId xmlns:p14="http://schemas.microsoft.com/office/powerpoint/2010/main" val="2957683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1D1EADE-8E88-4C7C-8AC5-FB148DE4940E}" type="datetime1">
              <a:rPr lang="en-US" smtClean="0"/>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539574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3C8B9C-477D-492A-96AD-1FC2CC997A73}" type="datetime1">
              <a:rPr lang="en-US" smtClean="0"/>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01869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D3AED5-E26D-4E29-B1B3-7847B6779594}" type="datetime1">
              <a:rPr lang="en-US" smtClean="0"/>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7766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Background">
  <p:cSld name="Cover Background">
    <p:bg>
      <p:bgPr>
        <a:solidFill>
          <a:schemeClr val="dk2"/>
        </a:solidFill>
        <a:effectLst/>
      </p:bgPr>
    </p:bg>
    <p:spTree>
      <p:nvGrpSpPr>
        <p:cNvPr id="1" name="Shape 54"/>
        <p:cNvGrpSpPr/>
        <p:nvPr/>
      </p:nvGrpSpPr>
      <p:grpSpPr>
        <a:xfrm>
          <a:off x="0" y="0"/>
          <a:ext cx="0" cy="0"/>
          <a:chOff x="0" y="0"/>
          <a:chExt cx="0" cy="0"/>
        </a:xfrm>
      </p:grpSpPr>
      <p:sp>
        <p:nvSpPr>
          <p:cNvPr id="55" name="Google Shape;55;p14"/>
          <p:cNvSpPr/>
          <p:nvPr/>
        </p:nvSpPr>
        <p:spPr>
          <a:xfrm>
            <a:off x="-3267" y="648800"/>
            <a:ext cx="12192000" cy="6209200"/>
          </a:xfrm>
          <a:prstGeom prst="roundRect">
            <a:avLst>
              <a:gd name="adj" fmla="val 0"/>
            </a:avLst>
          </a:prstGeom>
          <a:solidFill>
            <a:schemeClr val="l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2400">
                <a:solidFill>
                  <a:schemeClr val="dk1"/>
                </a:solidFill>
                <a:latin typeface="Hanken Grotesk"/>
                <a:ea typeface="Hanken Grotesk"/>
                <a:cs typeface="Hanken Grotesk"/>
                <a:sym typeface="Hanken Grotesk"/>
              </a:rPr>
              <a:t> </a:t>
            </a:r>
            <a:endParaRPr sz="2400">
              <a:solidFill>
                <a:schemeClr val="dk1"/>
              </a:solidFill>
              <a:latin typeface="Hanken Grotesk"/>
              <a:ea typeface="Hanken Grotesk"/>
              <a:cs typeface="Hanken Grotesk"/>
              <a:sym typeface="Hanken Grotesk"/>
            </a:endParaRPr>
          </a:p>
        </p:txBody>
      </p:sp>
      <p:cxnSp>
        <p:nvCxnSpPr>
          <p:cNvPr id="56" name="Google Shape;56;p14"/>
          <p:cNvCxnSpPr/>
          <p:nvPr/>
        </p:nvCxnSpPr>
        <p:spPr>
          <a:xfrm rot="10800000">
            <a:off x="791600" y="4895867"/>
            <a:ext cx="10597600" cy="0"/>
          </a:xfrm>
          <a:prstGeom prst="straightConnector1">
            <a:avLst/>
          </a:prstGeom>
          <a:noFill/>
          <a:ln w="9525" cap="flat" cmpd="sng">
            <a:solidFill>
              <a:schemeClr val="dk1"/>
            </a:solidFill>
            <a:prstDash val="solid"/>
            <a:round/>
            <a:headEnd type="none" w="sm" len="sm"/>
            <a:tailEnd type="none" w="sm" len="sm"/>
          </a:ln>
        </p:spPr>
      </p:cxnSp>
      <p:sp>
        <p:nvSpPr>
          <p:cNvPr id="57" name="Google Shape;57;p14"/>
          <p:cNvSpPr txBox="1">
            <a:spLocks noGrp="1"/>
          </p:cNvSpPr>
          <p:nvPr>
            <p:ph type="title"/>
          </p:nvPr>
        </p:nvSpPr>
        <p:spPr>
          <a:xfrm>
            <a:off x="790900" y="648000"/>
            <a:ext cx="10555200" cy="3657600"/>
          </a:xfrm>
          <a:prstGeom prst="rect">
            <a:avLst/>
          </a:prstGeom>
        </p:spPr>
        <p:txBody>
          <a:bodyPr spcFirstLastPara="1" wrap="square" lIns="0" tIns="0" rIns="0" bIns="0" anchor="b" anchorCtr="0">
            <a:noAutofit/>
          </a:bodyPr>
          <a:lstStyle>
            <a:lvl1pPr lvl="0">
              <a:lnSpc>
                <a:spcPct val="80000"/>
              </a:lnSpc>
              <a:spcBef>
                <a:spcPts val="0"/>
              </a:spcBef>
              <a:spcAft>
                <a:spcPts val="0"/>
              </a:spcAft>
              <a:buSzPts val="8000"/>
              <a:buFont typeface="Neuton Light"/>
              <a:buNone/>
              <a:defRPr sz="10666"/>
            </a:lvl1pPr>
            <a:lvl2pPr lvl="1">
              <a:lnSpc>
                <a:spcPct val="80000"/>
              </a:lnSpc>
              <a:spcBef>
                <a:spcPts val="0"/>
              </a:spcBef>
              <a:spcAft>
                <a:spcPts val="0"/>
              </a:spcAft>
              <a:buSzPts val="5000"/>
              <a:buFont typeface="Neuton Light"/>
              <a:buNone/>
              <a:defRPr sz="6667"/>
            </a:lvl2pPr>
            <a:lvl3pPr lvl="2">
              <a:lnSpc>
                <a:spcPct val="80000"/>
              </a:lnSpc>
              <a:spcBef>
                <a:spcPts val="0"/>
              </a:spcBef>
              <a:spcAft>
                <a:spcPts val="0"/>
              </a:spcAft>
              <a:buSzPts val="5000"/>
              <a:buFont typeface="Neuton Light"/>
              <a:buNone/>
              <a:defRPr sz="6667"/>
            </a:lvl3pPr>
            <a:lvl4pPr lvl="3">
              <a:lnSpc>
                <a:spcPct val="80000"/>
              </a:lnSpc>
              <a:spcBef>
                <a:spcPts val="0"/>
              </a:spcBef>
              <a:spcAft>
                <a:spcPts val="0"/>
              </a:spcAft>
              <a:buSzPts val="5000"/>
              <a:buFont typeface="Neuton Light"/>
              <a:buNone/>
              <a:defRPr sz="6667"/>
            </a:lvl4pPr>
            <a:lvl5pPr lvl="4">
              <a:lnSpc>
                <a:spcPct val="80000"/>
              </a:lnSpc>
              <a:spcBef>
                <a:spcPts val="0"/>
              </a:spcBef>
              <a:spcAft>
                <a:spcPts val="0"/>
              </a:spcAft>
              <a:buSzPts val="5000"/>
              <a:buFont typeface="Neuton Light"/>
              <a:buNone/>
              <a:defRPr sz="6667"/>
            </a:lvl5pPr>
            <a:lvl6pPr lvl="5">
              <a:lnSpc>
                <a:spcPct val="80000"/>
              </a:lnSpc>
              <a:spcBef>
                <a:spcPts val="0"/>
              </a:spcBef>
              <a:spcAft>
                <a:spcPts val="0"/>
              </a:spcAft>
              <a:buSzPts val="5000"/>
              <a:buFont typeface="Neuton Light"/>
              <a:buNone/>
              <a:defRPr sz="6667"/>
            </a:lvl6pPr>
            <a:lvl7pPr lvl="6">
              <a:lnSpc>
                <a:spcPct val="80000"/>
              </a:lnSpc>
              <a:spcBef>
                <a:spcPts val="0"/>
              </a:spcBef>
              <a:spcAft>
                <a:spcPts val="0"/>
              </a:spcAft>
              <a:buSzPts val="5000"/>
              <a:buFont typeface="Neuton Light"/>
              <a:buNone/>
              <a:defRPr sz="6667"/>
            </a:lvl7pPr>
            <a:lvl8pPr lvl="7">
              <a:lnSpc>
                <a:spcPct val="80000"/>
              </a:lnSpc>
              <a:spcBef>
                <a:spcPts val="0"/>
              </a:spcBef>
              <a:spcAft>
                <a:spcPts val="0"/>
              </a:spcAft>
              <a:buSzPts val="5000"/>
              <a:buFont typeface="Neuton Light"/>
              <a:buNone/>
              <a:defRPr sz="6667"/>
            </a:lvl8pPr>
            <a:lvl9pPr lvl="8">
              <a:lnSpc>
                <a:spcPct val="80000"/>
              </a:lnSpc>
              <a:spcBef>
                <a:spcPts val="0"/>
              </a:spcBef>
              <a:spcAft>
                <a:spcPts val="0"/>
              </a:spcAft>
              <a:buSzPts val="5000"/>
              <a:buFont typeface="Neuton Light"/>
              <a:buNone/>
              <a:defRPr sz="6667"/>
            </a:lvl9pPr>
          </a:lstStyle>
          <a:p>
            <a:endParaRPr/>
          </a:p>
        </p:txBody>
      </p:sp>
      <p:sp>
        <p:nvSpPr>
          <p:cNvPr id="58" name="Google Shape;58;p14"/>
          <p:cNvSpPr txBox="1">
            <a:spLocks noGrp="1"/>
          </p:cNvSpPr>
          <p:nvPr>
            <p:ph type="body" idx="1"/>
          </p:nvPr>
        </p:nvSpPr>
        <p:spPr>
          <a:xfrm>
            <a:off x="767251" y="5849600"/>
            <a:ext cx="3892800" cy="864000"/>
          </a:xfrm>
          <a:prstGeom prst="rect">
            <a:avLst/>
          </a:prstGeom>
        </p:spPr>
        <p:txBody>
          <a:bodyPr spcFirstLastPara="1" wrap="square" lIns="0" tIns="0" rIns="0" bIns="91425" anchor="t" anchorCtr="0">
            <a:normAutofit/>
          </a:bodyPr>
          <a:lstStyle>
            <a:lvl1pPr marL="609585" lvl="0" indent="-389457">
              <a:spcBef>
                <a:spcPts val="0"/>
              </a:spcBef>
              <a:spcAft>
                <a:spcPts val="0"/>
              </a:spcAft>
              <a:buSzPts val="1000"/>
              <a:buFont typeface="Hanken Grotesk"/>
              <a:buChar char="●"/>
              <a:defRPr/>
            </a:lvl1pPr>
            <a:lvl2pPr marL="1219170" lvl="1" indent="-389457">
              <a:spcBef>
                <a:spcPts val="0"/>
              </a:spcBef>
              <a:spcAft>
                <a:spcPts val="0"/>
              </a:spcAft>
              <a:buSzPts val="1000"/>
              <a:buFont typeface="Hanken Grotesk"/>
              <a:buChar char="○"/>
              <a:defRPr/>
            </a:lvl2pPr>
            <a:lvl3pPr marL="1828754" lvl="2" indent="-389457">
              <a:spcBef>
                <a:spcPts val="0"/>
              </a:spcBef>
              <a:spcAft>
                <a:spcPts val="0"/>
              </a:spcAft>
              <a:buSzPts val="1000"/>
              <a:buFont typeface="Hanken Grotesk"/>
              <a:buChar char="■"/>
              <a:defRPr/>
            </a:lvl3pPr>
            <a:lvl4pPr marL="2438339" lvl="3" indent="-389457">
              <a:spcBef>
                <a:spcPts val="0"/>
              </a:spcBef>
              <a:spcAft>
                <a:spcPts val="0"/>
              </a:spcAft>
              <a:buSzPts val="1000"/>
              <a:buFont typeface="Hanken Grotesk"/>
              <a:buChar char="●"/>
              <a:defRPr/>
            </a:lvl4pPr>
            <a:lvl5pPr marL="3047924" lvl="4" indent="-389457">
              <a:spcBef>
                <a:spcPts val="0"/>
              </a:spcBef>
              <a:spcAft>
                <a:spcPts val="0"/>
              </a:spcAft>
              <a:buSzPts val="1000"/>
              <a:buFont typeface="Hanken Grotesk"/>
              <a:buChar char="○"/>
              <a:defRPr/>
            </a:lvl5pPr>
            <a:lvl6pPr marL="3657509" lvl="5" indent="-389457">
              <a:spcBef>
                <a:spcPts val="0"/>
              </a:spcBef>
              <a:spcAft>
                <a:spcPts val="0"/>
              </a:spcAft>
              <a:buSzPts val="1000"/>
              <a:buFont typeface="Hanken Grotesk"/>
              <a:buChar char="■"/>
              <a:defRPr/>
            </a:lvl6pPr>
            <a:lvl7pPr marL="4267093" lvl="6" indent="-389457">
              <a:spcBef>
                <a:spcPts val="0"/>
              </a:spcBef>
              <a:spcAft>
                <a:spcPts val="0"/>
              </a:spcAft>
              <a:buSzPts val="1000"/>
              <a:buFont typeface="Hanken Grotesk"/>
              <a:buChar char="●"/>
              <a:defRPr/>
            </a:lvl7pPr>
            <a:lvl8pPr marL="4876678" lvl="7" indent="-389457">
              <a:spcBef>
                <a:spcPts val="0"/>
              </a:spcBef>
              <a:spcAft>
                <a:spcPts val="0"/>
              </a:spcAft>
              <a:buSzPts val="1000"/>
              <a:buFont typeface="Hanken Grotesk"/>
              <a:buChar char="○"/>
              <a:defRPr/>
            </a:lvl8pPr>
            <a:lvl9pPr marL="5486263" lvl="8" indent="-389457">
              <a:spcBef>
                <a:spcPts val="0"/>
              </a:spcBef>
              <a:spcAft>
                <a:spcPts val="0"/>
              </a:spcAft>
              <a:buSzPts val="1000"/>
              <a:buFont typeface="Hanken Grotesk"/>
              <a:buChar char="■"/>
              <a:defRPr/>
            </a:lvl9pPr>
          </a:lstStyle>
          <a:p>
            <a:endParaRPr/>
          </a:p>
        </p:txBody>
      </p:sp>
      <p:sp>
        <p:nvSpPr>
          <p:cNvPr id="59" name="Google Shape;59;p14"/>
          <p:cNvSpPr txBox="1">
            <a:spLocks noGrp="1"/>
          </p:cNvSpPr>
          <p:nvPr>
            <p:ph type="subTitle" idx="2"/>
          </p:nvPr>
        </p:nvSpPr>
        <p:spPr>
          <a:xfrm>
            <a:off x="1712851" y="286400"/>
            <a:ext cx="2001600" cy="244800"/>
          </a:xfrm>
          <a:prstGeom prst="rect">
            <a:avLst/>
          </a:prstGeom>
        </p:spPr>
        <p:txBody>
          <a:bodyPr spcFirstLastPara="1" wrap="square" lIns="0" tIns="0" rIns="0" bIns="0" anchor="ctr" anchorCtr="0">
            <a:normAutofit/>
          </a:bodyPr>
          <a:lstStyle>
            <a:lvl1pPr lvl="0" algn="ctr">
              <a:spcBef>
                <a:spcPts val="0"/>
              </a:spcBef>
              <a:spcAft>
                <a:spcPts val="0"/>
              </a:spcAft>
              <a:buClr>
                <a:schemeClr val="dk1"/>
              </a:buClr>
              <a:buSzPts val="1200"/>
              <a:buFont typeface="Hanken Grotesk"/>
              <a:buNone/>
              <a:defRPr sz="1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14"/>
          <p:cNvSpPr txBox="1">
            <a:spLocks noGrp="1"/>
          </p:cNvSpPr>
          <p:nvPr>
            <p:ph type="subTitle" idx="3"/>
          </p:nvPr>
        </p:nvSpPr>
        <p:spPr>
          <a:xfrm>
            <a:off x="7385984" y="5849600"/>
            <a:ext cx="2001600" cy="244800"/>
          </a:xfrm>
          <a:prstGeom prst="rect">
            <a:avLst/>
          </a:prstGeom>
        </p:spPr>
        <p:txBody>
          <a:bodyPr spcFirstLastPara="1" wrap="square" lIns="0" tIns="0" rIns="0" bIns="0" anchor="ctr" anchorCtr="0">
            <a:normAutofit/>
          </a:bodyPr>
          <a:lstStyle>
            <a:lvl1pPr lvl="0" algn="r">
              <a:spcBef>
                <a:spcPts val="0"/>
              </a:spcBef>
              <a:spcAft>
                <a:spcPts val="0"/>
              </a:spcAft>
              <a:buSzPts val="1200"/>
              <a:buFont typeface="Hanken Grotesk"/>
              <a:buNone/>
              <a:defRPr sz="1600"/>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61" name="Google Shape;61;p14"/>
          <p:cNvSpPr txBox="1">
            <a:spLocks noGrp="1"/>
          </p:cNvSpPr>
          <p:nvPr>
            <p:ph type="subTitle" idx="4"/>
          </p:nvPr>
        </p:nvSpPr>
        <p:spPr>
          <a:xfrm>
            <a:off x="9387600" y="5849600"/>
            <a:ext cx="2001600" cy="244800"/>
          </a:xfrm>
          <a:prstGeom prst="rect">
            <a:avLst/>
          </a:prstGeom>
        </p:spPr>
        <p:txBody>
          <a:bodyPr spcFirstLastPara="1" wrap="square" lIns="0" tIns="0" rIns="0" bIns="0" anchor="ctr" anchorCtr="0">
            <a:normAutofit/>
          </a:bodyPr>
          <a:lstStyle>
            <a:lvl1pPr lvl="0" algn="r">
              <a:spcBef>
                <a:spcPts val="0"/>
              </a:spcBef>
              <a:spcAft>
                <a:spcPts val="0"/>
              </a:spcAft>
              <a:buSzPts val="1200"/>
              <a:buFont typeface="Hanken Grotesk"/>
              <a:buNone/>
              <a:defRPr sz="1600"/>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Tree>
    <p:extLst>
      <p:ext uri="{BB962C8B-B14F-4D97-AF65-F5344CB8AC3E}">
        <p14:creationId xmlns:p14="http://schemas.microsoft.com/office/powerpoint/2010/main" val="3457929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7B6794-849E-4626-908B-D15793550EFB}" type="datetime1">
              <a:rPr lang="en-US" smtClean="0"/>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379257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DB64E7-5594-42A3-ADBF-E95A7ACEAD64}" type="datetime1">
              <a:rPr lang="en-US" smtClean="0"/>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89873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462B0B-D248-4FFB-8695-AD7FA4B1284A}" type="datetime1">
              <a:rPr lang="en-US" smtClean="0"/>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14459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378EFB-9159-4510-B73F-4F0409ADE937}" type="datetime1">
              <a:rPr lang="en-US" smtClean="0"/>
              <a:t>12/3/2025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947662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BC9412-2452-4BED-A324-9D8C115361AD}" type="datetime1">
              <a:rPr lang="en-US" smtClean="0"/>
              <a:t>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571628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318F62-D251-40E8-A23C-F4CFE9FEAB41}" type="datetime1">
              <a:rPr lang="en-US" smtClean="0"/>
              <a:t>12/3/2025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44893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F76144-149E-4874-93A5-554A0357CF82}" type="datetime1">
              <a:rPr lang="en-US" smtClean="0"/>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281539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BA65D8-0540-4835-AE5C-25D29DBA01BE}" type="datetime1">
              <a:rPr lang="en-US" smtClean="0"/>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57826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1BA835-12AC-4E8F-955A-EA3F4DE2791F}" type="datetime1">
              <a:rPr lang="en-US" smtClean="0"/>
              <a:t>12/3/2025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E7843D-FF13-4365-9478-9625B70A2705}" type="slidenum">
              <a:rPr lang="en-US" smtClean="0"/>
              <a:t>‹#›</a:t>
            </a:fld>
            <a:endParaRPr lang="en-US"/>
          </a:p>
        </p:txBody>
      </p:sp>
    </p:spTree>
    <p:extLst>
      <p:ext uri="{BB962C8B-B14F-4D97-AF65-F5344CB8AC3E}">
        <p14:creationId xmlns:p14="http://schemas.microsoft.com/office/powerpoint/2010/main" val="411029140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app.powerbi.com/groups/me/reports/9e60b870-aeb8-4e5f-8300-9537faf1a9ae/b4f5805990120ceadc3b?ctid=5cdc5b43-d7be-4caa-8173-729e3b0a62d9&amp;experience=power-bi&amp;clientSideAuth=0&amp;bookmarkGuid=3a8a485c-0811-4b34-860d-8e60ce788048"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3791"/>
        </a:solidFill>
        <a:effectLst/>
      </p:bgPr>
    </p:bg>
    <p:spTree>
      <p:nvGrpSpPr>
        <p:cNvPr id="1" name="Shape 661"/>
        <p:cNvGrpSpPr/>
        <p:nvPr/>
      </p:nvGrpSpPr>
      <p:grpSpPr>
        <a:xfrm>
          <a:off x="0" y="0"/>
          <a:ext cx="0" cy="0"/>
          <a:chOff x="0" y="0"/>
          <a:chExt cx="0" cy="0"/>
        </a:xfrm>
      </p:grpSpPr>
      <p:sp>
        <p:nvSpPr>
          <p:cNvPr id="662" name="Google Shape;662;p59"/>
          <p:cNvSpPr/>
          <p:nvPr/>
        </p:nvSpPr>
        <p:spPr>
          <a:xfrm>
            <a:off x="5101151" y="175718"/>
            <a:ext cx="2994660" cy="480017"/>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rgbClr val="C00000"/>
          </a:solidFill>
          <a:ln>
            <a:noFill/>
          </a:ln>
        </p:spPr>
        <p:txBody>
          <a:bodyPr spcFirstLastPara="1" wrap="square" lIns="121900" tIns="121900" rIns="121900" bIns="121900" anchor="ctr" anchorCtr="0">
            <a:noAutofit/>
          </a:bodyPr>
          <a:lstStyle/>
          <a:p>
            <a:endParaRPr sz="2400">
              <a:solidFill>
                <a:schemeClr val="dk1"/>
              </a:solidFill>
              <a:latin typeface="Hanken Grotesk"/>
              <a:ea typeface="Hanken Grotesk"/>
              <a:cs typeface="Hanken Grotesk"/>
              <a:sym typeface="Hanken Grotesk"/>
            </a:endParaRPr>
          </a:p>
        </p:txBody>
      </p:sp>
      <p:sp>
        <p:nvSpPr>
          <p:cNvPr id="663" name="Google Shape;663;p59"/>
          <p:cNvSpPr/>
          <p:nvPr/>
        </p:nvSpPr>
        <p:spPr>
          <a:xfrm>
            <a:off x="3174051" y="175718"/>
            <a:ext cx="2994660" cy="480017"/>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5">
              <a:lumMod val="40000"/>
              <a:lumOff val="60000"/>
            </a:schemeClr>
          </a:solidFill>
          <a:ln>
            <a:noFill/>
          </a:ln>
        </p:spPr>
        <p:txBody>
          <a:bodyPr spcFirstLastPara="1" wrap="square" lIns="121900" tIns="121900" rIns="121900" bIns="121900" anchor="ctr" anchorCtr="0">
            <a:noAutofit/>
          </a:bodyPr>
          <a:lstStyle/>
          <a:p>
            <a:endParaRPr sz="2400">
              <a:solidFill>
                <a:schemeClr val="dk1"/>
              </a:solidFill>
              <a:latin typeface="Hanken Grotesk"/>
              <a:ea typeface="Hanken Grotesk"/>
              <a:cs typeface="Hanken Grotesk"/>
              <a:sym typeface="Hanken Grotesk"/>
            </a:endParaRPr>
          </a:p>
        </p:txBody>
      </p:sp>
      <p:sp>
        <p:nvSpPr>
          <p:cNvPr id="664" name="Google Shape;664;p59"/>
          <p:cNvSpPr/>
          <p:nvPr/>
        </p:nvSpPr>
        <p:spPr>
          <a:xfrm>
            <a:off x="1216317" y="175718"/>
            <a:ext cx="2994660" cy="480017"/>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lt1"/>
          </a:solidFill>
          <a:ln>
            <a:noFill/>
          </a:ln>
        </p:spPr>
        <p:txBody>
          <a:bodyPr spcFirstLastPara="1" wrap="square" lIns="121900" tIns="121900" rIns="121900" bIns="121900" anchor="ctr" anchorCtr="0">
            <a:noAutofit/>
          </a:bodyPr>
          <a:lstStyle/>
          <a:p>
            <a:endParaRPr sz="2400">
              <a:solidFill>
                <a:schemeClr val="dk1"/>
              </a:solidFill>
              <a:latin typeface="Hanken Grotesk"/>
              <a:ea typeface="Hanken Grotesk"/>
              <a:cs typeface="Hanken Grotesk"/>
              <a:sym typeface="Hanken Grotesk"/>
            </a:endParaRPr>
          </a:p>
        </p:txBody>
      </p:sp>
      <p:sp>
        <p:nvSpPr>
          <p:cNvPr id="665" name="Google Shape;665;p59"/>
          <p:cNvSpPr txBox="1">
            <a:spLocks noGrp="1"/>
          </p:cNvSpPr>
          <p:nvPr>
            <p:ph type="title"/>
          </p:nvPr>
        </p:nvSpPr>
        <p:spPr>
          <a:xfrm>
            <a:off x="678011" y="416578"/>
            <a:ext cx="10555200" cy="3657600"/>
          </a:xfrm>
          <a:prstGeom prst="rect">
            <a:avLst/>
          </a:prstGeom>
        </p:spPr>
        <p:txBody>
          <a:bodyPr spcFirstLastPara="1" vert="horz" wrap="square" lIns="0" tIns="0" rIns="0" bIns="0" rtlCol="0" anchor="b" anchorCtr="0">
            <a:noAutofit/>
          </a:bodyPr>
          <a:lstStyle/>
          <a:p>
            <a:r>
              <a:rPr lang="en-US"/>
              <a:t>District and School Ratings in Texas</a:t>
            </a:r>
          </a:p>
        </p:txBody>
      </p:sp>
      <p:sp>
        <p:nvSpPr>
          <p:cNvPr id="666" name="Google Shape;666;p59"/>
          <p:cNvSpPr txBox="1">
            <a:spLocks noGrp="1"/>
          </p:cNvSpPr>
          <p:nvPr>
            <p:ph type="body" idx="1"/>
          </p:nvPr>
        </p:nvSpPr>
        <p:spPr>
          <a:xfrm>
            <a:off x="790903" y="5160842"/>
            <a:ext cx="4332923" cy="1558969"/>
          </a:xfrm>
          <a:prstGeom prst="rect">
            <a:avLst/>
          </a:prstGeom>
        </p:spPr>
        <p:txBody>
          <a:bodyPr spcFirstLastPara="1" vert="horz" wrap="square" lIns="0" tIns="0" rIns="0" bIns="121900" rtlCol="0" anchor="t" anchorCtr="0">
            <a:noAutofit/>
          </a:bodyPr>
          <a:lstStyle/>
          <a:p>
            <a:pPr marL="0" indent="0">
              <a:buClr>
                <a:schemeClr val="dk1"/>
              </a:buClr>
              <a:buNone/>
            </a:pPr>
            <a:r>
              <a:rPr lang="en" sz="2400" b="1">
                <a:ea typeface="Calibri"/>
                <a:cs typeface="Calibri"/>
              </a:rPr>
              <a:t>GROUP 2</a:t>
            </a:r>
            <a:endParaRPr lang="en" sz="2400" b="1"/>
          </a:p>
          <a:p>
            <a:pPr marL="0" indent="0">
              <a:buNone/>
            </a:pPr>
            <a:r>
              <a:rPr lang="en" sz="2000"/>
              <a:t>Phuong Trinh</a:t>
            </a:r>
            <a:endParaRPr sz="2000">
              <a:ea typeface="Calibri"/>
              <a:cs typeface="Calibri"/>
            </a:endParaRPr>
          </a:p>
          <a:p>
            <a:pPr marL="0" indent="0">
              <a:buClr>
                <a:schemeClr val="dk1"/>
              </a:buClr>
              <a:buNone/>
            </a:pPr>
            <a:r>
              <a:rPr lang="en" sz="2000"/>
              <a:t>Harini Lingala</a:t>
            </a:r>
            <a:endParaRPr sz="2000"/>
          </a:p>
          <a:p>
            <a:pPr marL="0" indent="0">
              <a:buClr>
                <a:schemeClr val="dk1"/>
              </a:buClr>
              <a:buNone/>
            </a:pPr>
            <a:r>
              <a:rPr lang="en" sz="2000"/>
              <a:t>Sai Harshith </a:t>
            </a:r>
            <a:r>
              <a:rPr lang="en" sz="2000" err="1"/>
              <a:t>Kondabathini</a:t>
            </a:r>
            <a:endParaRPr sz="2000" err="1"/>
          </a:p>
          <a:p>
            <a:pPr marL="0" indent="0">
              <a:buClr>
                <a:schemeClr val="dk1"/>
              </a:buClr>
              <a:buNone/>
            </a:pPr>
            <a:r>
              <a:rPr lang="en" sz="2000"/>
              <a:t>Mohamed Ahmed </a:t>
            </a:r>
            <a:endParaRPr sz="2000"/>
          </a:p>
        </p:txBody>
      </p:sp>
      <p:sp>
        <p:nvSpPr>
          <p:cNvPr id="667" name="Google Shape;667;p59"/>
          <p:cNvSpPr txBox="1">
            <a:spLocks noGrp="1"/>
          </p:cNvSpPr>
          <p:nvPr>
            <p:ph type="subTitle" idx="2"/>
          </p:nvPr>
        </p:nvSpPr>
        <p:spPr>
          <a:xfrm>
            <a:off x="1712851" y="404933"/>
            <a:ext cx="2001600" cy="244800"/>
          </a:xfrm>
          <a:prstGeom prst="rect">
            <a:avLst/>
          </a:prstGeom>
        </p:spPr>
        <p:txBody>
          <a:bodyPr spcFirstLastPara="1" vert="horz" wrap="square" lIns="0" tIns="0" rIns="0" bIns="0" rtlCol="0" anchor="ctr" anchorCtr="0">
            <a:noAutofit/>
          </a:bodyPr>
          <a:lstStyle/>
          <a:p>
            <a:pPr marL="0" indent="0">
              <a:lnSpc>
                <a:spcPct val="115000"/>
              </a:lnSpc>
            </a:pPr>
            <a:r>
              <a:rPr lang="en" sz="2800" b="1">
                <a:ea typeface="Calibri"/>
                <a:cs typeface="Calibri"/>
              </a:rPr>
              <a:t>Avengers </a:t>
            </a:r>
          </a:p>
        </p:txBody>
      </p:sp>
      <p:sp>
        <p:nvSpPr>
          <p:cNvPr id="668" name="Google Shape;668;p59"/>
          <p:cNvSpPr txBox="1">
            <a:spLocks noGrp="1"/>
          </p:cNvSpPr>
          <p:nvPr>
            <p:ph type="subTitle" idx="3"/>
          </p:nvPr>
        </p:nvSpPr>
        <p:spPr>
          <a:xfrm>
            <a:off x="-1046792" y="4303022"/>
            <a:ext cx="2994800" cy="563200"/>
          </a:xfrm>
          <a:prstGeom prst="rect">
            <a:avLst/>
          </a:prstGeom>
        </p:spPr>
        <p:txBody>
          <a:bodyPr spcFirstLastPara="1" vert="horz" wrap="square" lIns="0" tIns="0" rIns="0" bIns="0" rtlCol="0" anchor="ctr" anchorCtr="0">
            <a:normAutofit/>
          </a:bodyPr>
          <a:lstStyle/>
          <a:p>
            <a:pPr marL="0" indent="0">
              <a:lnSpc>
                <a:spcPct val="115000"/>
              </a:lnSpc>
            </a:pPr>
            <a:r>
              <a:rPr lang="en" sz="2400"/>
              <a:t>Fall 2025</a:t>
            </a:r>
            <a:endParaRPr sz="2400"/>
          </a:p>
        </p:txBody>
      </p:sp>
      <p:pic>
        <p:nvPicPr>
          <p:cNvPr id="4" name="Picture 3" descr="Texas Flag Svg, Texas Flag Png, Texas Flag Cut File, Texas Layered Flag Svg  - Etsy">
            <a:extLst>
              <a:ext uri="{FF2B5EF4-FFF2-40B4-BE49-F238E27FC236}">
                <a16:creationId xmlns:a16="http://schemas.microsoft.com/office/drawing/2014/main" id="{C0C2FFCA-DBFC-9EBF-8C01-C2334E938D7E}"/>
              </a:ext>
            </a:extLst>
          </p:cNvPr>
          <p:cNvPicPr>
            <a:picLocks noChangeAspect="1"/>
          </p:cNvPicPr>
          <p:nvPr/>
        </p:nvPicPr>
        <p:blipFill>
          <a:blip r:embed="rId3"/>
          <a:srcRect l="8247" t="15897" r="10515" b="16154"/>
          <a:stretch>
            <a:fillRect/>
          </a:stretch>
        </p:blipFill>
        <p:spPr>
          <a:xfrm>
            <a:off x="10137421" y="5364317"/>
            <a:ext cx="1726143" cy="114681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DC93D-FC7C-CB76-EED0-9BD99A5A76C6}"/>
              </a:ext>
            </a:extLst>
          </p:cNvPr>
          <p:cNvSpPr>
            <a:spLocks noGrp="1"/>
          </p:cNvSpPr>
          <p:nvPr>
            <p:ph type="title"/>
          </p:nvPr>
        </p:nvSpPr>
        <p:spPr/>
        <p:txBody>
          <a:bodyPr/>
          <a:lstStyle/>
          <a:p>
            <a:r>
              <a:rPr lang="en-US" b="1"/>
              <a:t>Machine Learning Models</a:t>
            </a:r>
            <a:endParaRPr lang="en-US" b="1">
              <a:ea typeface="Calibri Light"/>
              <a:cs typeface="Calibri Light"/>
            </a:endParaRPr>
          </a:p>
        </p:txBody>
      </p:sp>
      <p:sp>
        <p:nvSpPr>
          <p:cNvPr id="3" name="Content Placeholder 2">
            <a:extLst>
              <a:ext uri="{FF2B5EF4-FFF2-40B4-BE49-F238E27FC236}">
                <a16:creationId xmlns:a16="http://schemas.microsoft.com/office/drawing/2014/main" id="{32D6960C-4CC3-D7C8-549C-95B01565BD20}"/>
              </a:ext>
            </a:extLst>
          </p:cNvPr>
          <p:cNvSpPr>
            <a:spLocks noGrp="1"/>
          </p:cNvSpPr>
          <p:nvPr>
            <p:ph idx="1"/>
          </p:nvPr>
        </p:nvSpPr>
        <p:spPr>
          <a:xfrm>
            <a:off x="1050851" y="1690688"/>
            <a:ext cx="10515600" cy="4351338"/>
          </a:xfrm>
        </p:spPr>
        <p:txBody>
          <a:bodyPr vert="horz" lIns="91440" tIns="45720" rIns="91440" bIns="45720" rtlCol="0" anchor="t">
            <a:normAutofit/>
          </a:bodyPr>
          <a:lstStyle/>
          <a:p>
            <a:pPr marL="457200" lvl="0" indent="-355600">
              <a:lnSpc>
                <a:spcPct val="115000"/>
              </a:lnSpc>
              <a:spcBef>
                <a:spcPts val="0"/>
              </a:spcBef>
              <a:buClr>
                <a:schemeClr val="dk1"/>
              </a:buClr>
              <a:buSzPts val="2000"/>
              <a:buFont typeface="Hanken Grotesk"/>
              <a:buChar char="●"/>
            </a:pPr>
            <a:r>
              <a:rPr lang="en-US">
                <a:solidFill>
                  <a:schemeClr val="dk1"/>
                </a:solidFill>
                <a:latin typeface="Hanken Grotesk"/>
                <a:ea typeface="Hanken Grotesk"/>
                <a:cs typeface="Hanken Grotesk"/>
                <a:sym typeface="Hanken Grotesk"/>
              </a:rPr>
              <a:t>Split data into training and testing sets (80/20)</a:t>
            </a:r>
          </a:p>
          <a:p>
            <a:pPr marL="457200" lvl="0" indent="-355600">
              <a:lnSpc>
                <a:spcPct val="115000"/>
              </a:lnSpc>
              <a:spcBef>
                <a:spcPts val="0"/>
              </a:spcBef>
              <a:buClr>
                <a:schemeClr val="dk1"/>
              </a:buClr>
              <a:buSzPts val="2000"/>
              <a:buFont typeface="Hanken Grotesk"/>
              <a:buChar char="●"/>
            </a:pPr>
            <a:r>
              <a:rPr lang="en-US">
                <a:solidFill>
                  <a:schemeClr val="dk1"/>
                </a:solidFill>
                <a:latin typeface="Hanken Grotesk"/>
                <a:ea typeface="Hanken Grotesk"/>
                <a:cs typeface="Hanken Grotesk"/>
                <a:sym typeface="Hanken Grotesk"/>
              </a:rPr>
              <a:t>Scaled the data</a:t>
            </a:r>
          </a:p>
          <a:p>
            <a:pPr marL="457200" lvl="0" indent="-355600">
              <a:lnSpc>
                <a:spcPct val="115000"/>
              </a:lnSpc>
              <a:spcBef>
                <a:spcPts val="0"/>
              </a:spcBef>
              <a:buClr>
                <a:schemeClr val="dk1"/>
              </a:buClr>
              <a:buSzPts val="2000"/>
              <a:buFont typeface="Hanken Grotesk"/>
              <a:buChar char="●"/>
            </a:pPr>
            <a:r>
              <a:rPr lang="en-US">
                <a:solidFill>
                  <a:schemeClr val="dk1"/>
                </a:solidFill>
                <a:latin typeface="Hanken Grotesk"/>
                <a:ea typeface="Hanken Grotesk"/>
                <a:cs typeface="Hanken Grotesk"/>
                <a:sym typeface="Hanken Grotesk"/>
              </a:rPr>
              <a:t>Confusion matrix</a:t>
            </a:r>
          </a:p>
          <a:p>
            <a:pPr marL="457200" lvl="0" indent="-355600">
              <a:lnSpc>
                <a:spcPct val="115000"/>
              </a:lnSpc>
              <a:spcBef>
                <a:spcPts val="0"/>
              </a:spcBef>
              <a:buClr>
                <a:schemeClr val="dk1"/>
              </a:buClr>
              <a:buSzPts val="2000"/>
              <a:buFont typeface="Hanken Grotesk"/>
              <a:buChar char="●"/>
            </a:pPr>
            <a:r>
              <a:rPr lang="en-US">
                <a:solidFill>
                  <a:schemeClr val="dk1"/>
                </a:solidFill>
                <a:latin typeface="Hanken Grotesk"/>
                <a:ea typeface="Hanken Grotesk"/>
                <a:cs typeface="Hanken Grotesk"/>
                <a:sym typeface="Hanken Grotesk"/>
              </a:rPr>
              <a:t>Roc Curve</a:t>
            </a:r>
          </a:p>
          <a:p>
            <a:pPr marL="457200" indent="-355600">
              <a:lnSpc>
                <a:spcPct val="115000"/>
              </a:lnSpc>
              <a:spcBef>
                <a:spcPts val="0"/>
              </a:spcBef>
              <a:buClr>
                <a:schemeClr val="dk1"/>
              </a:buClr>
              <a:buSzPts val="2000"/>
              <a:buFont typeface="Hanken Grotesk"/>
              <a:buChar char="●"/>
            </a:pPr>
            <a:r>
              <a:rPr lang="en-US">
                <a:solidFill>
                  <a:schemeClr val="dk1"/>
                </a:solidFill>
                <a:latin typeface="Hanken Grotesk"/>
                <a:ea typeface="Hanken Grotesk"/>
                <a:cs typeface="Hanken Grotesk"/>
                <a:sym typeface="Hanken Grotesk"/>
              </a:rPr>
              <a:t>Models Used:</a:t>
            </a:r>
          </a:p>
          <a:p>
            <a:pPr marL="101600" lvl="1">
              <a:lnSpc>
                <a:spcPct val="114999"/>
              </a:lnSpc>
              <a:buClr>
                <a:srgbClr val="000000"/>
              </a:buClr>
              <a:buSzPts val="2000"/>
            </a:pPr>
            <a:r>
              <a:rPr lang="en-US" sz="2000">
                <a:solidFill>
                  <a:schemeClr val="dk1"/>
                </a:solidFill>
                <a:latin typeface="Hanken Grotesk"/>
                <a:ea typeface="Hanken Grotesk"/>
                <a:cs typeface="Hanken Grotesk"/>
              </a:rPr>
              <a:t>	</a:t>
            </a:r>
            <a:r>
              <a:rPr lang="en-US" sz="2000">
                <a:solidFill>
                  <a:schemeClr val="dk1"/>
                </a:solidFill>
                <a:latin typeface="Hanken Grotesk"/>
                <a:ea typeface="Hanken Grotesk"/>
                <a:cs typeface="Hanken Grotesk"/>
                <a:sym typeface="Hanken Grotesk"/>
              </a:rPr>
              <a:t>LDA</a:t>
            </a:r>
          </a:p>
          <a:p>
            <a:pPr marL="101600" lvl="1">
              <a:lnSpc>
                <a:spcPct val="114999"/>
              </a:lnSpc>
              <a:buClr>
                <a:srgbClr val="000000"/>
              </a:buClr>
              <a:buSzPts val="2000"/>
            </a:pPr>
            <a:r>
              <a:rPr lang="en-US" sz="2000">
                <a:solidFill>
                  <a:schemeClr val="dk1"/>
                </a:solidFill>
                <a:latin typeface="Hanken Grotesk"/>
                <a:ea typeface="Hanken Grotesk"/>
                <a:cs typeface="Hanken Grotesk"/>
                <a:sym typeface="Hanken Grotesk"/>
              </a:rPr>
              <a:t>	Logistic Regression</a:t>
            </a:r>
            <a:endParaRPr lang="en-US">
              <a:solidFill>
                <a:schemeClr val="dk1"/>
              </a:solidFill>
            </a:endParaRPr>
          </a:p>
          <a:p>
            <a:pPr marL="101600" lvl="1">
              <a:lnSpc>
                <a:spcPct val="115000"/>
              </a:lnSpc>
              <a:buClr>
                <a:schemeClr val="dk1"/>
              </a:buClr>
              <a:buSzPts val="2000"/>
            </a:pPr>
            <a:r>
              <a:rPr lang="en-US" sz="2000">
                <a:solidFill>
                  <a:schemeClr val="dk1"/>
                </a:solidFill>
                <a:latin typeface="Hanken Grotesk"/>
                <a:ea typeface="Hanken Grotesk"/>
                <a:cs typeface="Hanken Grotesk"/>
                <a:sym typeface="Hanken Grotesk"/>
              </a:rPr>
              <a:t>	Random Forest</a:t>
            </a:r>
          </a:p>
          <a:p>
            <a:pPr marL="101600" lvl="1">
              <a:lnSpc>
                <a:spcPct val="115000"/>
              </a:lnSpc>
              <a:buClr>
                <a:schemeClr val="dk1"/>
              </a:buClr>
              <a:buSzPts val="2000"/>
            </a:pPr>
            <a:r>
              <a:rPr lang="en-US" sz="2000">
                <a:solidFill>
                  <a:schemeClr val="dk1"/>
                </a:solidFill>
                <a:latin typeface="Hanken Grotesk"/>
                <a:ea typeface="Hanken Grotesk"/>
                <a:cs typeface="Hanken Grotesk"/>
                <a:sym typeface="Hanken Grotesk"/>
              </a:rPr>
              <a:t>	</a:t>
            </a:r>
            <a:r>
              <a:rPr lang="en-US" sz="2000" err="1">
                <a:solidFill>
                  <a:schemeClr val="dk1"/>
                </a:solidFill>
                <a:latin typeface="Hanken Grotesk"/>
                <a:ea typeface="Hanken Grotesk"/>
                <a:cs typeface="Hanken Grotesk"/>
                <a:sym typeface="Hanken Grotesk"/>
              </a:rPr>
              <a:t>XGBoost</a:t>
            </a:r>
            <a:endParaRPr lang="en-US"/>
          </a:p>
        </p:txBody>
      </p:sp>
      <p:pic>
        <p:nvPicPr>
          <p:cNvPr id="4" name="Picture 3" descr="Texas College GIFs - Find &amp; Share on GIPHY">
            <a:extLst>
              <a:ext uri="{FF2B5EF4-FFF2-40B4-BE49-F238E27FC236}">
                <a16:creationId xmlns:a16="http://schemas.microsoft.com/office/drawing/2014/main" id="{4E3EA969-DC2E-6FB7-A751-2EC572620B61}"/>
              </a:ext>
            </a:extLst>
          </p:cNvPr>
          <p:cNvPicPr>
            <a:picLocks noChangeAspect="1"/>
          </p:cNvPicPr>
          <p:nvPr/>
        </p:nvPicPr>
        <p:blipFill>
          <a:blip r:embed="rId2"/>
          <a:stretch>
            <a:fillRect/>
          </a:stretch>
        </p:blipFill>
        <p:spPr>
          <a:xfrm>
            <a:off x="6095999" y="2909710"/>
            <a:ext cx="4840113" cy="3235679"/>
          </a:xfrm>
          <a:prstGeom prst="rect">
            <a:avLst/>
          </a:prstGeom>
        </p:spPr>
      </p:pic>
    </p:spTree>
    <p:extLst>
      <p:ext uri="{BB962C8B-B14F-4D97-AF65-F5344CB8AC3E}">
        <p14:creationId xmlns:p14="http://schemas.microsoft.com/office/powerpoint/2010/main" val="634842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D9C3A9-F259-414F-97FB-5B732985F740}"/>
              </a:ext>
            </a:extLst>
          </p:cNvPr>
          <p:cNvSpPr>
            <a:spLocks noGrp="1"/>
          </p:cNvSpPr>
          <p:nvPr>
            <p:ph type="title"/>
          </p:nvPr>
        </p:nvSpPr>
        <p:spPr>
          <a:xfrm>
            <a:off x="640080" y="325369"/>
            <a:ext cx="4368602" cy="1956841"/>
          </a:xfrm>
        </p:spPr>
        <p:txBody>
          <a:bodyPr anchor="b">
            <a:normAutofit/>
          </a:bodyPr>
          <a:lstStyle/>
          <a:p>
            <a:r>
              <a:rPr lang="en-US" sz="5400"/>
              <a:t>Logistic Regression</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CE61049-4671-B80A-97DF-7E9F607AB064}"/>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en-US">
                <a:ea typeface="+mn-lt"/>
                <a:cs typeface="+mn-lt"/>
              </a:rPr>
              <a:t>Accuracy: 66%</a:t>
            </a:r>
            <a:endParaRPr lang="en-US" b="1">
              <a:ea typeface="+mn-lt"/>
              <a:cs typeface="+mn-lt"/>
            </a:endParaRPr>
          </a:p>
          <a:p>
            <a:r>
              <a:rPr lang="en-US">
                <a:ea typeface="+mn-lt"/>
                <a:cs typeface="+mn-lt"/>
              </a:rPr>
              <a:t>Works well for simple linear patterns</a:t>
            </a:r>
            <a:endParaRPr lang="en-US"/>
          </a:p>
          <a:p>
            <a:r>
              <a:rPr lang="en-US">
                <a:ea typeface="+mn-lt"/>
                <a:cs typeface="+mn-lt"/>
              </a:rPr>
              <a:t>Struggles to separate similar classes (1, 2, 3)</a:t>
            </a:r>
            <a:endParaRPr lang="en-US"/>
          </a:p>
          <a:p>
            <a:r>
              <a:rPr lang="en-US">
                <a:ea typeface="+mn-lt"/>
                <a:cs typeface="+mn-lt"/>
              </a:rPr>
              <a:t>AUC ~ 0.89(moderate class separation)</a:t>
            </a:r>
            <a:endParaRPr lang="en-US"/>
          </a:p>
          <a:p>
            <a:endParaRPr lang="en-US">
              <a:ea typeface="Calibri"/>
              <a:cs typeface="Calibri"/>
            </a:endParaRPr>
          </a:p>
          <a:p>
            <a:endParaRPr lang="en-US" sz="2200"/>
          </a:p>
          <a:p>
            <a:endParaRPr lang="en-US" sz="2200"/>
          </a:p>
        </p:txBody>
      </p:sp>
      <p:pic>
        <p:nvPicPr>
          <p:cNvPr id="7" name="Picture 6" descr="A graph of numbers and a number&#10;&#10;AI-generated content may be incorrect.">
            <a:extLst>
              <a:ext uri="{FF2B5EF4-FFF2-40B4-BE49-F238E27FC236}">
                <a16:creationId xmlns:a16="http://schemas.microsoft.com/office/drawing/2014/main" id="{90A9F4C9-ECC4-6929-829F-0532F3B7C3F6}"/>
              </a:ext>
            </a:extLst>
          </p:cNvPr>
          <p:cNvPicPr>
            <a:picLocks noChangeAspect="1"/>
          </p:cNvPicPr>
          <p:nvPr/>
        </p:nvPicPr>
        <p:blipFill>
          <a:blip r:embed="rId2"/>
          <a:stretch>
            <a:fillRect/>
          </a:stretch>
        </p:blipFill>
        <p:spPr>
          <a:xfrm>
            <a:off x="5673964" y="224810"/>
            <a:ext cx="5877956" cy="2793402"/>
          </a:xfrm>
          <a:prstGeom prst="rect">
            <a:avLst/>
          </a:prstGeom>
        </p:spPr>
      </p:pic>
      <p:pic>
        <p:nvPicPr>
          <p:cNvPr id="9" name="Picture 8" descr="A graph of a logistic regression&#10;&#10;AI-generated content may be incorrect.">
            <a:extLst>
              <a:ext uri="{FF2B5EF4-FFF2-40B4-BE49-F238E27FC236}">
                <a16:creationId xmlns:a16="http://schemas.microsoft.com/office/drawing/2014/main" id="{63CB0F23-1866-1E54-68F7-CC679F97D990}"/>
              </a:ext>
            </a:extLst>
          </p:cNvPr>
          <p:cNvPicPr>
            <a:picLocks noChangeAspect="1"/>
          </p:cNvPicPr>
          <p:nvPr/>
        </p:nvPicPr>
        <p:blipFill>
          <a:blip r:embed="rId3"/>
          <a:stretch>
            <a:fillRect/>
          </a:stretch>
        </p:blipFill>
        <p:spPr>
          <a:xfrm>
            <a:off x="5673226" y="3429000"/>
            <a:ext cx="6028171" cy="3148812"/>
          </a:xfrm>
          <a:prstGeom prst="rect">
            <a:avLst/>
          </a:prstGeom>
        </p:spPr>
      </p:pic>
    </p:spTree>
    <p:extLst>
      <p:ext uri="{BB962C8B-B14F-4D97-AF65-F5344CB8AC3E}">
        <p14:creationId xmlns:p14="http://schemas.microsoft.com/office/powerpoint/2010/main" val="434799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056D83-7CDA-499B-AD9A-CC0E39BF87CE}"/>
              </a:ext>
            </a:extLst>
          </p:cNvPr>
          <p:cNvSpPr>
            <a:spLocks noGrp="1"/>
          </p:cNvSpPr>
          <p:nvPr>
            <p:ph type="title"/>
          </p:nvPr>
        </p:nvSpPr>
        <p:spPr>
          <a:xfrm>
            <a:off x="640080" y="329184"/>
            <a:ext cx="6894576" cy="1783080"/>
          </a:xfrm>
        </p:spPr>
        <p:txBody>
          <a:bodyPr anchor="b">
            <a:normAutofit/>
          </a:bodyPr>
          <a:lstStyle/>
          <a:p>
            <a:r>
              <a:rPr lang="en-US" sz="5400"/>
              <a:t>LDA</a:t>
            </a: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F3F5D1-C6A1-39CC-B9CD-ADEE61D601C4}"/>
              </a:ext>
            </a:extLst>
          </p:cNvPr>
          <p:cNvSpPr>
            <a:spLocks noGrp="1"/>
          </p:cNvSpPr>
          <p:nvPr>
            <p:ph idx="1"/>
          </p:nvPr>
        </p:nvSpPr>
        <p:spPr>
          <a:xfrm>
            <a:off x="640079" y="2706624"/>
            <a:ext cx="4362461" cy="3074080"/>
          </a:xfrm>
        </p:spPr>
        <p:txBody>
          <a:bodyPr vert="horz" lIns="91440" tIns="45720" rIns="91440" bIns="45720" rtlCol="0" anchor="t">
            <a:noAutofit/>
          </a:bodyPr>
          <a:lstStyle/>
          <a:p>
            <a:r>
              <a:rPr lang="en-US">
                <a:ea typeface="+mn-lt"/>
                <a:cs typeface="+mn-lt"/>
              </a:rPr>
              <a:t>Accuracy: 60%</a:t>
            </a:r>
            <a:endParaRPr lang="en-US" b="1">
              <a:ea typeface="+mn-lt"/>
              <a:cs typeface="+mn-lt"/>
            </a:endParaRPr>
          </a:p>
          <a:p>
            <a:r>
              <a:rPr lang="en-US">
                <a:ea typeface="+mn-lt"/>
                <a:cs typeface="+mn-lt"/>
              </a:rPr>
              <a:t>Struggles with non-linear boundaries</a:t>
            </a:r>
            <a:endParaRPr lang="en-US"/>
          </a:p>
          <a:p>
            <a:r>
              <a:rPr lang="en-US">
                <a:ea typeface="+mn-lt"/>
                <a:cs typeface="+mn-lt"/>
              </a:rPr>
              <a:t>Better at distinguishing extreme classes (0 &amp; 4)</a:t>
            </a:r>
            <a:endParaRPr lang="en-US"/>
          </a:p>
          <a:p>
            <a:r>
              <a:rPr lang="en-US">
                <a:ea typeface="+mn-lt"/>
                <a:cs typeface="+mn-lt"/>
              </a:rPr>
              <a:t>AUC ~ 0.86</a:t>
            </a:r>
            <a:endParaRPr lang="en-US" b="1">
              <a:ea typeface="Calibri"/>
              <a:cs typeface="Calibri"/>
            </a:endParaRPr>
          </a:p>
          <a:p>
            <a:endParaRPr lang="en-US">
              <a:ea typeface="Calibri"/>
              <a:cs typeface="Calibri"/>
            </a:endParaRPr>
          </a:p>
        </p:txBody>
      </p:sp>
      <p:pic>
        <p:nvPicPr>
          <p:cNvPr id="5" name="Picture 4" descr="A graph of a number&#10;&#10;AI-generated content may be incorrect.">
            <a:extLst>
              <a:ext uri="{FF2B5EF4-FFF2-40B4-BE49-F238E27FC236}">
                <a16:creationId xmlns:a16="http://schemas.microsoft.com/office/drawing/2014/main" id="{FFB2DE67-125F-C2CF-2A81-0CAFE5EDFBD2}"/>
              </a:ext>
            </a:extLst>
          </p:cNvPr>
          <p:cNvPicPr>
            <a:picLocks noChangeAspect="1"/>
          </p:cNvPicPr>
          <p:nvPr/>
        </p:nvPicPr>
        <p:blipFill>
          <a:blip r:embed="rId2"/>
          <a:srcRect l="13184" r="6573" b="-1"/>
          <a:stretch>
            <a:fillRect/>
          </a:stretch>
        </p:blipFill>
        <p:spPr>
          <a:xfrm>
            <a:off x="6096000" y="329183"/>
            <a:ext cx="5495126" cy="3099817"/>
          </a:xfrm>
          <a:prstGeom prst="rect">
            <a:avLst/>
          </a:prstGeom>
        </p:spPr>
      </p:pic>
      <p:pic>
        <p:nvPicPr>
          <p:cNvPr id="7" name="Picture 6">
            <a:extLst>
              <a:ext uri="{FF2B5EF4-FFF2-40B4-BE49-F238E27FC236}">
                <a16:creationId xmlns:a16="http://schemas.microsoft.com/office/drawing/2014/main" id="{C049F94E-AEE7-C9B9-7B31-44F850F99D89}"/>
              </a:ext>
            </a:extLst>
          </p:cNvPr>
          <p:cNvPicPr>
            <a:picLocks noChangeAspect="1"/>
          </p:cNvPicPr>
          <p:nvPr/>
        </p:nvPicPr>
        <p:blipFill>
          <a:blip r:embed="rId3"/>
          <a:stretch>
            <a:fillRect/>
          </a:stretch>
        </p:blipFill>
        <p:spPr>
          <a:xfrm>
            <a:off x="6096000" y="3758182"/>
            <a:ext cx="6096000" cy="2770633"/>
          </a:xfrm>
          <a:prstGeom prst="rect">
            <a:avLst/>
          </a:prstGeom>
        </p:spPr>
      </p:pic>
    </p:spTree>
    <p:extLst>
      <p:ext uri="{BB962C8B-B14F-4D97-AF65-F5344CB8AC3E}">
        <p14:creationId xmlns:p14="http://schemas.microsoft.com/office/powerpoint/2010/main" val="3653778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407CD0-BDCE-BB1B-97BA-73215B0B7158}"/>
              </a:ext>
            </a:extLst>
          </p:cNvPr>
          <p:cNvSpPr>
            <a:spLocks noGrp="1"/>
          </p:cNvSpPr>
          <p:nvPr>
            <p:ph type="title"/>
          </p:nvPr>
        </p:nvSpPr>
        <p:spPr>
          <a:xfrm>
            <a:off x="640080" y="329184"/>
            <a:ext cx="6894576" cy="1783080"/>
          </a:xfrm>
        </p:spPr>
        <p:txBody>
          <a:bodyPr anchor="b">
            <a:normAutofit/>
          </a:bodyPr>
          <a:lstStyle/>
          <a:p>
            <a:r>
              <a:rPr lang="en-US" sz="5400"/>
              <a:t>Random Forest</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DEF4C7-1B5B-61A1-2243-734F9BC79A62}"/>
              </a:ext>
            </a:extLst>
          </p:cNvPr>
          <p:cNvSpPr>
            <a:spLocks noGrp="1"/>
          </p:cNvSpPr>
          <p:nvPr>
            <p:ph idx="1"/>
          </p:nvPr>
        </p:nvSpPr>
        <p:spPr>
          <a:xfrm>
            <a:off x="640080" y="2706624"/>
            <a:ext cx="4995176" cy="3483864"/>
          </a:xfrm>
        </p:spPr>
        <p:txBody>
          <a:bodyPr vert="horz" lIns="91440" tIns="45720" rIns="91440" bIns="45720" rtlCol="0" anchor="t">
            <a:normAutofit/>
          </a:bodyPr>
          <a:lstStyle/>
          <a:p>
            <a:r>
              <a:rPr lang="en-US">
                <a:ea typeface="+mn-lt"/>
                <a:cs typeface="+mn-lt"/>
              </a:rPr>
              <a:t>Accuracy: 91%</a:t>
            </a:r>
            <a:endParaRPr lang="en-US" b="1">
              <a:ea typeface="+mn-lt"/>
              <a:cs typeface="+mn-lt"/>
            </a:endParaRPr>
          </a:p>
          <a:p>
            <a:r>
              <a:rPr lang="en-US">
                <a:ea typeface="+mn-lt"/>
                <a:cs typeface="+mn-lt"/>
              </a:rPr>
              <a:t>Very strong in capturing complex patterns</a:t>
            </a:r>
            <a:endParaRPr lang="en-US"/>
          </a:p>
          <a:p>
            <a:r>
              <a:rPr lang="en-US">
                <a:ea typeface="+mn-lt"/>
                <a:cs typeface="+mn-lt"/>
              </a:rPr>
              <a:t>Low misclassification across all classes</a:t>
            </a:r>
          </a:p>
          <a:p>
            <a:r>
              <a:rPr lang="en-US">
                <a:ea typeface="+mn-lt"/>
                <a:cs typeface="+mn-lt"/>
              </a:rPr>
              <a:t>AUC ~ 0.993</a:t>
            </a:r>
            <a:endParaRPr lang="en-US" b="1">
              <a:ea typeface="Calibri"/>
              <a:cs typeface="Calibri"/>
            </a:endParaRPr>
          </a:p>
        </p:txBody>
      </p:sp>
      <p:pic>
        <p:nvPicPr>
          <p:cNvPr id="7" name="Picture 6" descr="A graph with a line graph&#10;&#10;AI-generated content may be incorrect.">
            <a:extLst>
              <a:ext uri="{FF2B5EF4-FFF2-40B4-BE49-F238E27FC236}">
                <a16:creationId xmlns:a16="http://schemas.microsoft.com/office/drawing/2014/main" id="{09756A99-018A-1E1C-4FD7-8ADBE25D8E6B}"/>
              </a:ext>
            </a:extLst>
          </p:cNvPr>
          <p:cNvPicPr>
            <a:picLocks noChangeAspect="1"/>
          </p:cNvPicPr>
          <p:nvPr/>
        </p:nvPicPr>
        <p:blipFill>
          <a:blip r:embed="rId2"/>
          <a:stretch>
            <a:fillRect/>
          </a:stretch>
        </p:blipFill>
        <p:spPr>
          <a:xfrm>
            <a:off x="6556745" y="2888477"/>
            <a:ext cx="4995175" cy="3111016"/>
          </a:xfrm>
          <a:prstGeom prst="rect">
            <a:avLst/>
          </a:prstGeom>
        </p:spPr>
      </p:pic>
      <p:pic>
        <p:nvPicPr>
          <p:cNvPr id="5" name="Picture 4" descr="A graph with numbers and a number in squares&#10;&#10;AI-generated content may be incorrect.">
            <a:extLst>
              <a:ext uri="{FF2B5EF4-FFF2-40B4-BE49-F238E27FC236}">
                <a16:creationId xmlns:a16="http://schemas.microsoft.com/office/drawing/2014/main" id="{F023CB1C-52F6-F85A-0235-59C0AAAB13CA}"/>
              </a:ext>
            </a:extLst>
          </p:cNvPr>
          <p:cNvPicPr>
            <a:picLocks noChangeAspect="1"/>
          </p:cNvPicPr>
          <p:nvPr/>
        </p:nvPicPr>
        <p:blipFill>
          <a:blip r:embed="rId3"/>
          <a:stretch>
            <a:fillRect/>
          </a:stretch>
        </p:blipFill>
        <p:spPr>
          <a:xfrm>
            <a:off x="6298387" y="237744"/>
            <a:ext cx="4995175" cy="2176272"/>
          </a:xfrm>
          <a:prstGeom prst="rect">
            <a:avLst/>
          </a:prstGeom>
        </p:spPr>
      </p:pic>
    </p:spTree>
    <p:extLst>
      <p:ext uri="{BB962C8B-B14F-4D97-AF65-F5344CB8AC3E}">
        <p14:creationId xmlns:p14="http://schemas.microsoft.com/office/powerpoint/2010/main" val="1804988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A10183-87B5-18E5-0FCD-AA3E8045433D}"/>
              </a:ext>
            </a:extLst>
          </p:cNvPr>
          <p:cNvSpPr>
            <a:spLocks noGrp="1"/>
          </p:cNvSpPr>
          <p:nvPr>
            <p:ph type="title"/>
          </p:nvPr>
        </p:nvSpPr>
        <p:spPr>
          <a:xfrm>
            <a:off x="640080" y="329184"/>
            <a:ext cx="6894576" cy="1783080"/>
          </a:xfrm>
        </p:spPr>
        <p:txBody>
          <a:bodyPr anchor="b">
            <a:normAutofit/>
          </a:bodyPr>
          <a:lstStyle/>
          <a:p>
            <a:r>
              <a:rPr lang="en-US" sz="5400"/>
              <a:t>XG Boost</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389605-BF44-AAD6-0DAA-87A64619C996}"/>
              </a:ext>
            </a:extLst>
          </p:cNvPr>
          <p:cNvSpPr>
            <a:spLocks noGrp="1"/>
          </p:cNvSpPr>
          <p:nvPr>
            <p:ph idx="1"/>
          </p:nvPr>
        </p:nvSpPr>
        <p:spPr>
          <a:xfrm>
            <a:off x="640080" y="2706624"/>
            <a:ext cx="4362461" cy="3483864"/>
          </a:xfrm>
        </p:spPr>
        <p:txBody>
          <a:bodyPr vert="horz" lIns="91440" tIns="45720" rIns="91440" bIns="45720" rtlCol="0" anchor="t">
            <a:normAutofit/>
          </a:bodyPr>
          <a:lstStyle/>
          <a:p>
            <a:r>
              <a:rPr lang="en-US">
                <a:ea typeface="+mn-lt"/>
                <a:cs typeface="+mn-lt"/>
              </a:rPr>
              <a:t>Accuracy: 92%</a:t>
            </a:r>
            <a:endParaRPr lang="en-US" b="1">
              <a:ea typeface="Calibri"/>
              <a:cs typeface="Calibri"/>
            </a:endParaRPr>
          </a:p>
          <a:p>
            <a:r>
              <a:rPr lang="en-US">
                <a:ea typeface="+mn-lt"/>
                <a:cs typeface="+mn-lt"/>
              </a:rPr>
              <a:t>Most accurate model with very low errors</a:t>
            </a:r>
            <a:endParaRPr lang="en-US"/>
          </a:p>
          <a:p>
            <a:r>
              <a:rPr lang="en-US">
                <a:ea typeface="+mn-lt"/>
                <a:cs typeface="+mn-lt"/>
              </a:rPr>
              <a:t>Excellent for handling mixed-type features</a:t>
            </a:r>
            <a:endParaRPr lang="en-US"/>
          </a:p>
          <a:p>
            <a:r>
              <a:rPr lang="en-US">
                <a:ea typeface="+mn-lt"/>
                <a:cs typeface="+mn-lt"/>
              </a:rPr>
              <a:t>AUC ~ 0.994</a:t>
            </a:r>
            <a:endParaRPr lang="en-US" b="1">
              <a:ea typeface="Calibri"/>
              <a:cs typeface="Calibri"/>
            </a:endParaRPr>
          </a:p>
        </p:txBody>
      </p:sp>
      <p:pic>
        <p:nvPicPr>
          <p:cNvPr id="5" name="Picture 4" descr="A graph of a number of numbers and a number of blue squares&#10;&#10;AI-generated content may be incorrect.">
            <a:extLst>
              <a:ext uri="{FF2B5EF4-FFF2-40B4-BE49-F238E27FC236}">
                <a16:creationId xmlns:a16="http://schemas.microsoft.com/office/drawing/2014/main" id="{787A5762-333C-6008-3C31-BD6029C76CA1}"/>
              </a:ext>
            </a:extLst>
          </p:cNvPr>
          <p:cNvPicPr>
            <a:picLocks noChangeAspect="1"/>
          </p:cNvPicPr>
          <p:nvPr/>
        </p:nvPicPr>
        <p:blipFill>
          <a:blip r:embed="rId2"/>
          <a:stretch>
            <a:fillRect/>
          </a:stretch>
        </p:blipFill>
        <p:spPr>
          <a:xfrm>
            <a:off x="5642621" y="0"/>
            <a:ext cx="5782056" cy="3319012"/>
          </a:xfrm>
          <a:prstGeom prst="rect">
            <a:avLst/>
          </a:prstGeom>
        </p:spPr>
      </p:pic>
      <p:pic>
        <p:nvPicPr>
          <p:cNvPr id="7" name="Picture 6" descr="A graph of a positive rate&#10;&#10;AI-generated content may be incorrect.">
            <a:extLst>
              <a:ext uri="{FF2B5EF4-FFF2-40B4-BE49-F238E27FC236}">
                <a16:creationId xmlns:a16="http://schemas.microsoft.com/office/drawing/2014/main" id="{2FC7AFE8-C977-87FB-68B5-ACA636FBF875}"/>
              </a:ext>
            </a:extLst>
          </p:cNvPr>
          <p:cNvPicPr>
            <a:picLocks noChangeAspect="1"/>
          </p:cNvPicPr>
          <p:nvPr/>
        </p:nvPicPr>
        <p:blipFill>
          <a:blip r:embed="rId3"/>
          <a:stretch>
            <a:fillRect/>
          </a:stretch>
        </p:blipFill>
        <p:spPr>
          <a:xfrm>
            <a:off x="6096000" y="3538988"/>
            <a:ext cx="5165336" cy="3319011"/>
          </a:xfrm>
          <a:prstGeom prst="rect">
            <a:avLst/>
          </a:prstGeom>
        </p:spPr>
      </p:pic>
    </p:spTree>
    <p:extLst>
      <p:ext uri="{BB962C8B-B14F-4D97-AF65-F5344CB8AC3E}">
        <p14:creationId xmlns:p14="http://schemas.microsoft.com/office/powerpoint/2010/main" val="4271582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BE5738-83EF-254A-BAF9-2C4B022BBA4A}"/>
              </a:ext>
            </a:extLst>
          </p:cNvPr>
          <p:cNvSpPr>
            <a:spLocks noGrp="1"/>
          </p:cNvSpPr>
          <p:nvPr>
            <p:ph type="title"/>
          </p:nvPr>
        </p:nvSpPr>
        <p:spPr>
          <a:xfrm>
            <a:off x="838200" y="365125"/>
            <a:ext cx="10515600" cy="1325563"/>
          </a:xfrm>
        </p:spPr>
        <p:txBody>
          <a:bodyPr>
            <a:normAutofit/>
          </a:bodyPr>
          <a:lstStyle/>
          <a:p>
            <a:r>
              <a:rPr lang="en-US" sz="4200"/>
              <a:t>WHICH MODELS IS THE BEST (CONCLUSION)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sX0" fmla="*/ 0 w 10853928"/>
              <a:gd name="csY0" fmla="*/ 0 h 18288"/>
              <a:gd name="csX1" fmla="*/ 461292 w 10853928"/>
              <a:gd name="csY1" fmla="*/ 0 h 18288"/>
              <a:gd name="csX2" fmla="*/ 1139662 w 10853928"/>
              <a:gd name="csY2" fmla="*/ 0 h 18288"/>
              <a:gd name="csX3" fmla="*/ 1926572 w 10853928"/>
              <a:gd name="csY3" fmla="*/ 0 h 18288"/>
              <a:gd name="csX4" fmla="*/ 2279325 w 10853928"/>
              <a:gd name="csY4" fmla="*/ 0 h 18288"/>
              <a:gd name="csX5" fmla="*/ 2632078 w 10853928"/>
              <a:gd name="csY5" fmla="*/ 0 h 18288"/>
              <a:gd name="csX6" fmla="*/ 3527527 w 10853928"/>
              <a:gd name="csY6" fmla="*/ 0 h 18288"/>
              <a:gd name="csX7" fmla="*/ 4205897 w 10853928"/>
              <a:gd name="csY7" fmla="*/ 0 h 18288"/>
              <a:gd name="csX8" fmla="*/ 4558650 w 10853928"/>
              <a:gd name="csY8" fmla="*/ 0 h 18288"/>
              <a:gd name="csX9" fmla="*/ 5237020 w 10853928"/>
              <a:gd name="csY9" fmla="*/ 0 h 18288"/>
              <a:gd name="csX10" fmla="*/ 6132469 w 10853928"/>
              <a:gd name="csY10" fmla="*/ 0 h 18288"/>
              <a:gd name="csX11" fmla="*/ 6702301 w 10853928"/>
              <a:gd name="csY11" fmla="*/ 0 h 18288"/>
              <a:gd name="csX12" fmla="*/ 7272132 w 10853928"/>
              <a:gd name="csY12" fmla="*/ 0 h 18288"/>
              <a:gd name="csX13" fmla="*/ 7950502 w 10853928"/>
              <a:gd name="csY13" fmla="*/ 0 h 18288"/>
              <a:gd name="csX14" fmla="*/ 8737412 w 10853928"/>
              <a:gd name="csY14" fmla="*/ 0 h 18288"/>
              <a:gd name="csX15" fmla="*/ 9524322 w 10853928"/>
              <a:gd name="csY15" fmla="*/ 0 h 18288"/>
              <a:gd name="csX16" fmla="*/ 10853928 w 10853928"/>
              <a:gd name="csY16" fmla="*/ 0 h 18288"/>
              <a:gd name="csX17" fmla="*/ 10853928 w 10853928"/>
              <a:gd name="csY17" fmla="*/ 18288 h 18288"/>
              <a:gd name="csX18" fmla="*/ 10392636 w 10853928"/>
              <a:gd name="csY18" fmla="*/ 18288 h 18288"/>
              <a:gd name="csX19" fmla="*/ 9497187 w 10853928"/>
              <a:gd name="csY19" fmla="*/ 18288 h 18288"/>
              <a:gd name="csX20" fmla="*/ 8818817 w 10853928"/>
              <a:gd name="csY20" fmla="*/ 18288 h 18288"/>
              <a:gd name="csX21" fmla="*/ 8466064 w 10853928"/>
              <a:gd name="csY21" fmla="*/ 18288 h 18288"/>
              <a:gd name="csX22" fmla="*/ 7787693 w 10853928"/>
              <a:gd name="csY22" fmla="*/ 18288 h 18288"/>
              <a:gd name="csX23" fmla="*/ 7217862 w 10853928"/>
              <a:gd name="csY23" fmla="*/ 18288 h 18288"/>
              <a:gd name="csX24" fmla="*/ 6648031 w 10853928"/>
              <a:gd name="csY24" fmla="*/ 18288 h 18288"/>
              <a:gd name="csX25" fmla="*/ 6078200 w 10853928"/>
              <a:gd name="csY25" fmla="*/ 18288 h 18288"/>
              <a:gd name="csX26" fmla="*/ 5508368 w 10853928"/>
              <a:gd name="csY26" fmla="*/ 18288 h 18288"/>
              <a:gd name="csX27" fmla="*/ 4721459 w 10853928"/>
              <a:gd name="csY27" fmla="*/ 18288 h 18288"/>
              <a:gd name="csX28" fmla="*/ 4043088 w 10853928"/>
              <a:gd name="csY28" fmla="*/ 18288 h 18288"/>
              <a:gd name="csX29" fmla="*/ 3690336 w 10853928"/>
              <a:gd name="csY29" fmla="*/ 18288 h 18288"/>
              <a:gd name="csX30" fmla="*/ 3120504 w 10853928"/>
              <a:gd name="csY30" fmla="*/ 18288 h 18288"/>
              <a:gd name="csX31" fmla="*/ 2333595 w 10853928"/>
              <a:gd name="csY31" fmla="*/ 18288 h 18288"/>
              <a:gd name="csX32" fmla="*/ 1872303 w 10853928"/>
              <a:gd name="csY32" fmla="*/ 18288 h 18288"/>
              <a:gd name="csX33" fmla="*/ 976854 w 10853928"/>
              <a:gd name="csY33" fmla="*/ 18288 h 18288"/>
              <a:gd name="csX34" fmla="*/ 0 w 10853928"/>
              <a:gd name="csY34" fmla="*/ 18288 h 18288"/>
              <a:gd name="csX35" fmla="*/ 0 w 10853928"/>
              <a:gd name="csY35"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14D534-16D1-3E80-C842-2E66C2DD7B93}"/>
              </a:ext>
            </a:extLst>
          </p:cNvPr>
          <p:cNvSpPr>
            <a:spLocks noGrp="1"/>
          </p:cNvSpPr>
          <p:nvPr>
            <p:ph idx="1"/>
          </p:nvPr>
        </p:nvSpPr>
        <p:spPr>
          <a:xfrm>
            <a:off x="838200" y="1929384"/>
            <a:ext cx="10515600" cy="4251960"/>
          </a:xfrm>
        </p:spPr>
        <p:txBody>
          <a:bodyPr vert="horz" lIns="91440" tIns="45720" rIns="91440" bIns="45720" rtlCol="0" anchor="t">
            <a:normAutofit/>
          </a:bodyPr>
          <a:lstStyle/>
          <a:p>
            <a:pPr marL="0" indent="0">
              <a:buNone/>
            </a:pPr>
            <a:r>
              <a:rPr lang="en-US" b="1" err="1"/>
              <a:t>XGBoost</a:t>
            </a:r>
            <a:r>
              <a:rPr lang="en-US" b="1"/>
              <a:t> performed the best overall</a:t>
            </a:r>
            <a:endParaRPr lang="en-US"/>
          </a:p>
          <a:p>
            <a:r>
              <a:rPr lang="en-US"/>
              <a:t>Highest accuracy (~ 92%)</a:t>
            </a:r>
            <a:endParaRPr lang="en-US">
              <a:ea typeface="Calibri"/>
              <a:cs typeface="Calibri"/>
            </a:endParaRPr>
          </a:p>
          <a:p>
            <a:r>
              <a:rPr lang="en-US"/>
              <a:t>Best macro F1-score (0.92)</a:t>
            </a:r>
          </a:p>
          <a:p>
            <a:r>
              <a:rPr lang="en-US"/>
              <a:t>Highest ROC–AUC (~ 0.99)</a:t>
            </a:r>
            <a:endParaRPr lang="en-US">
              <a:ea typeface="Calibri"/>
              <a:cs typeface="Calibri"/>
            </a:endParaRPr>
          </a:p>
          <a:p>
            <a:r>
              <a:rPr lang="en-US"/>
              <a:t>Consistently strong predictions across all classes</a:t>
            </a:r>
          </a:p>
          <a:p>
            <a:r>
              <a:rPr lang="en-US"/>
              <a:t>Random Forest was the second-best performer</a:t>
            </a:r>
          </a:p>
          <a:p>
            <a:r>
              <a:rPr lang="en-US"/>
              <a:t>Logistic Regression and LDA served as baseline models</a:t>
            </a:r>
          </a:p>
        </p:txBody>
      </p:sp>
    </p:spTree>
    <p:extLst>
      <p:ext uri="{BB962C8B-B14F-4D97-AF65-F5344CB8AC3E}">
        <p14:creationId xmlns:p14="http://schemas.microsoft.com/office/powerpoint/2010/main" val="1102585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8D2C0D-3EEC-249A-2F94-800789DA6857}"/>
              </a:ext>
            </a:extLst>
          </p:cNvPr>
          <p:cNvSpPr>
            <a:spLocks noGrp="1"/>
          </p:cNvSpPr>
          <p:nvPr>
            <p:ph type="title"/>
          </p:nvPr>
        </p:nvSpPr>
        <p:spPr>
          <a:xfrm>
            <a:off x="838200" y="365125"/>
            <a:ext cx="10515600" cy="1325563"/>
          </a:xfrm>
        </p:spPr>
        <p:txBody>
          <a:bodyPr>
            <a:normAutofit/>
          </a:bodyPr>
          <a:lstStyle/>
          <a:p>
            <a:r>
              <a:rPr lang="en-US" sz="5400"/>
              <a:t>FUTURE WORK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sX0" fmla="*/ 0 w 10853928"/>
              <a:gd name="csY0" fmla="*/ 0 h 18288"/>
              <a:gd name="csX1" fmla="*/ 461292 w 10853928"/>
              <a:gd name="csY1" fmla="*/ 0 h 18288"/>
              <a:gd name="csX2" fmla="*/ 1139662 w 10853928"/>
              <a:gd name="csY2" fmla="*/ 0 h 18288"/>
              <a:gd name="csX3" fmla="*/ 1926572 w 10853928"/>
              <a:gd name="csY3" fmla="*/ 0 h 18288"/>
              <a:gd name="csX4" fmla="*/ 2279325 w 10853928"/>
              <a:gd name="csY4" fmla="*/ 0 h 18288"/>
              <a:gd name="csX5" fmla="*/ 2632078 w 10853928"/>
              <a:gd name="csY5" fmla="*/ 0 h 18288"/>
              <a:gd name="csX6" fmla="*/ 3527527 w 10853928"/>
              <a:gd name="csY6" fmla="*/ 0 h 18288"/>
              <a:gd name="csX7" fmla="*/ 4205897 w 10853928"/>
              <a:gd name="csY7" fmla="*/ 0 h 18288"/>
              <a:gd name="csX8" fmla="*/ 4558650 w 10853928"/>
              <a:gd name="csY8" fmla="*/ 0 h 18288"/>
              <a:gd name="csX9" fmla="*/ 5237020 w 10853928"/>
              <a:gd name="csY9" fmla="*/ 0 h 18288"/>
              <a:gd name="csX10" fmla="*/ 6132469 w 10853928"/>
              <a:gd name="csY10" fmla="*/ 0 h 18288"/>
              <a:gd name="csX11" fmla="*/ 6702301 w 10853928"/>
              <a:gd name="csY11" fmla="*/ 0 h 18288"/>
              <a:gd name="csX12" fmla="*/ 7272132 w 10853928"/>
              <a:gd name="csY12" fmla="*/ 0 h 18288"/>
              <a:gd name="csX13" fmla="*/ 7950502 w 10853928"/>
              <a:gd name="csY13" fmla="*/ 0 h 18288"/>
              <a:gd name="csX14" fmla="*/ 8737412 w 10853928"/>
              <a:gd name="csY14" fmla="*/ 0 h 18288"/>
              <a:gd name="csX15" fmla="*/ 9524322 w 10853928"/>
              <a:gd name="csY15" fmla="*/ 0 h 18288"/>
              <a:gd name="csX16" fmla="*/ 10853928 w 10853928"/>
              <a:gd name="csY16" fmla="*/ 0 h 18288"/>
              <a:gd name="csX17" fmla="*/ 10853928 w 10853928"/>
              <a:gd name="csY17" fmla="*/ 18288 h 18288"/>
              <a:gd name="csX18" fmla="*/ 10392636 w 10853928"/>
              <a:gd name="csY18" fmla="*/ 18288 h 18288"/>
              <a:gd name="csX19" fmla="*/ 9497187 w 10853928"/>
              <a:gd name="csY19" fmla="*/ 18288 h 18288"/>
              <a:gd name="csX20" fmla="*/ 8818817 w 10853928"/>
              <a:gd name="csY20" fmla="*/ 18288 h 18288"/>
              <a:gd name="csX21" fmla="*/ 8466064 w 10853928"/>
              <a:gd name="csY21" fmla="*/ 18288 h 18288"/>
              <a:gd name="csX22" fmla="*/ 7787693 w 10853928"/>
              <a:gd name="csY22" fmla="*/ 18288 h 18288"/>
              <a:gd name="csX23" fmla="*/ 7217862 w 10853928"/>
              <a:gd name="csY23" fmla="*/ 18288 h 18288"/>
              <a:gd name="csX24" fmla="*/ 6648031 w 10853928"/>
              <a:gd name="csY24" fmla="*/ 18288 h 18288"/>
              <a:gd name="csX25" fmla="*/ 6078200 w 10853928"/>
              <a:gd name="csY25" fmla="*/ 18288 h 18288"/>
              <a:gd name="csX26" fmla="*/ 5508368 w 10853928"/>
              <a:gd name="csY26" fmla="*/ 18288 h 18288"/>
              <a:gd name="csX27" fmla="*/ 4721459 w 10853928"/>
              <a:gd name="csY27" fmla="*/ 18288 h 18288"/>
              <a:gd name="csX28" fmla="*/ 4043088 w 10853928"/>
              <a:gd name="csY28" fmla="*/ 18288 h 18288"/>
              <a:gd name="csX29" fmla="*/ 3690336 w 10853928"/>
              <a:gd name="csY29" fmla="*/ 18288 h 18288"/>
              <a:gd name="csX30" fmla="*/ 3120504 w 10853928"/>
              <a:gd name="csY30" fmla="*/ 18288 h 18288"/>
              <a:gd name="csX31" fmla="*/ 2333595 w 10853928"/>
              <a:gd name="csY31" fmla="*/ 18288 h 18288"/>
              <a:gd name="csX32" fmla="*/ 1872303 w 10853928"/>
              <a:gd name="csY32" fmla="*/ 18288 h 18288"/>
              <a:gd name="csX33" fmla="*/ 976854 w 10853928"/>
              <a:gd name="csY33" fmla="*/ 18288 h 18288"/>
              <a:gd name="csX34" fmla="*/ 0 w 10853928"/>
              <a:gd name="csY34" fmla="*/ 18288 h 18288"/>
              <a:gd name="csX35" fmla="*/ 0 w 10853928"/>
              <a:gd name="csY35"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FA40BB1-BA55-8668-6B5D-EAD45B7B9E49}"/>
              </a:ext>
            </a:extLst>
          </p:cNvPr>
          <p:cNvSpPr>
            <a:spLocks noGrp="1"/>
          </p:cNvSpPr>
          <p:nvPr>
            <p:ph idx="1"/>
          </p:nvPr>
        </p:nvSpPr>
        <p:spPr>
          <a:xfrm>
            <a:off x="838200" y="1929384"/>
            <a:ext cx="10515600" cy="4704633"/>
          </a:xfrm>
        </p:spPr>
        <p:txBody>
          <a:bodyPr vert="horz" lIns="91440" tIns="45720" rIns="91440" bIns="45720" rtlCol="0" anchor="t">
            <a:normAutofit fontScale="92500" lnSpcReduction="20000"/>
          </a:bodyPr>
          <a:lstStyle/>
          <a:p>
            <a:r>
              <a:rPr lang="en-US">
                <a:ea typeface="+mn-lt"/>
                <a:cs typeface="+mn-lt"/>
              </a:rPr>
              <a:t>Perform hyperparameter tuning for Random Forest and </a:t>
            </a:r>
            <a:r>
              <a:rPr lang="en-US" err="1">
                <a:ea typeface="+mn-lt"/>
                <a:cs typeface="+mn-lt"/>
              </a:rPr>
              <a:t>XGBoost</a:t>
            </a:r>
            <a:r>
              <a:rPr lang="en-US">
                <a:ea typeface="+mn-lt"/>
                <a:cs typeface="+mn-lt"/>
              </a:rPr>
              <a:t> to further improve accuracy.</a:t>
            </a:r>
            <a:endParaRPr lang="en-US">
              <a:ea typeface="Calibri"/>
              <a:cs typeface="Calibri"/>
            </a:endParaRPr>
          </a:p>
          <a:p>
            <a:r>
              <a:rPr lang="en-US">
                <a:ea typeface="+mn-lt"/>
                <a:cs typeface="+mn-lt"/>
              </a:rPr>
              <a:t>Use cross-validation to confirm the model's stability across different data samples.</a:t>
            </a:r>
            <a:endParaRPr lang="en-US"/>
          </a:p>
          <a:p>
            <a:r>
              <a:rPr lang="en-US">
                <a:ea typeface="+mn-lt"/>
                <a:cs typeface="+mn-lt"/>
              </a:rPr>
              <a:t>Explore additional algorithms such as SVM, KNN, or Neural Networks to compare performance.</a:t>
            </a:r>
          </a:p>
          <a:p>
            <a:r>
              <a:rPr lang="en-US">
                <a:ea typeface="+mn-lt"/>
                <a:cs typeface="+mn-lt"/>
              </a:rPr>
              <a:t>Conduct error analysis to understand which rating levels are most frequently misclassified.</a:t>
            </a:r>
          </a:p>
          <a:p>
            <a:r>
              <a:rPr lang="en-US">
                <a:ea typeface="+mn-lt"/>
                <a:cs typeface="+mn-lt"/>
              </a:rPr>
              <a:t>Try PCA or other dimensionality-reduction techniques to simplify the model if needed.</a:t>
            </a:r>
          </a:p>
          <a:p>
            <a:r>
              <a:rPr lang="en-US">
                <a:ea typeface="+mn-lt"/>
                <a:cs typeface="+mn-lt"/>
              </a:rPr>
              <a:t>Integrate the model outputs into the existing Power BI dashboard for automated model updates.</a:t>
            </a:r>
          </a:p>
          <a:p>
            <a:r>
              <a:rPr lang="en-US">
                <a:ea typeface="Calibri"/>
                <a:cs typeface="Calibri"/>
              </a:rPr>
              <a:t>We can try adding more data to improve the model performance.</a:t>
            </a:r>
          </a:p>
          <a:p>
            <a:endParaRPr lang="en-US">
              <a:ea typeface="Calibri"/>
              <a:cs typeface="Calibri"/>
            </a:endParaRPr>
          </a:p>
        </p:txBody>
      </p:sp>
    </p:spTree>
    <p:extLst>
      <p:ext uri="{BB962C8B-B14F-4D97-AF65-F5344CB8AC3E}">
        <p14:creationId xmlns:p14="http://schemas.microsoft.com/office/powerpoint/2010/main" val="619339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409E8C-93FD-0D31-5951-6CEFD1ADCFE4}"/>
              </a:ext>
            </a:extLst>
          </p:cNvPr>
          <p:cNvSpPr>
            <a:spLocks noGrp="1"/>
          </p:cNvSpPr>
          <p:nvPr>
            <p:ph type="title"/>
          </p:nvPr>
        </p:nvSpPr>
        <p:spPr>
          <a:xfrm>
            <a:off x="285044" y="2679650"/>
            <a:ext cx="10515600" cy="1505883"/>
          </a:xfrm>
        </p:spPr>
        <p:txBody>
          <a:bodyPr anchor="ctr">
            <a:normAutofit/>
          </a:bodyPr>
          <a:lstStyle/>
          <a:p>
            <a:r>
              <a:rPr lang="en-US" sz="5200" b="1">
                <a:ea typeface="Calibri Light"/>
                <a:cs typeface="Calibri Light"/>
              </a:rPr>
              <a:t>Thank You </a:t>
            </a:r>
            <a:endParaRPr lang="en-US" sz="5200" b="1"/>
          </a:p>
        </p:txBody>
      </p:sp>
      <p:pic>
        <p:nvPicPr>
          <p:cNvPr id="6" name="Picture 5" descr="This week's top headlines in GIF form: Grab your corny dog, the State Fair  of Texas is back, y'all">
            <a:extLst>
              <a:ext uri="{FF2B5EF4-FFF2-40B4-BE49-F238E27FC236}">
                <a16:creationId xmlns:a16="http://schemas.microsoft.com/office/drawing/2014/main" id="{E6FBD856-5F96-7A1E-9BB7-3297A6F49D8F}"/>
              </a:ext>
            </a:extLst>
          </p:cNvPr>
          <p:cNvPicPr>
            <a:picLocks noChangeAspect="1"/>
          </p:cNvPicPr>
          <p:nvPr/>
        </p:nvPicPr>
        <p:blipFill>
          <a:blip r:embed="rId2"/>
          <a:stretch>
            <a:fillRect/>
          </a:stretch>
        </p:blipFill>
        <p:spPr>
          <a:xfrm>
            <a:off x="3615492" y="592359"/>
            <a:ext cx="8141428" cy="5680791"/>
          </a:xfrm>
          <a:prstGeom prst="rect">
            <a:avLst/>
          </a:prstGeom>
        </p:spPr>
      </p:pic>
    </p:spTree>
    <p:extLst>
      <p:ext uri="{BB962C8B-B14F-4D97-AF65-F5344CB8AC3E}">
        <p14:creationId xmlns:p14="http://schemas.microsoft.com/office/powerpoint/2010/main" val="3539918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1B53AB1-10EE-4094-BAA1-C7C140976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72CF8-D03F-1962-748A-35AC806337F3}"/>
              </a:ext>
            </a:extLst>
          </p:cNvPr>
          <p:cNvSpPr>
            <a:spLocks noGrp="1"/>
          </p:cNvSpPr>
          <p:nvPr>
            <p:ph type="title"/>
          </p:nvPr>
        </p:nvSpPr>
        <p:spPr>
          <a:xfrm>
            <a:off x="5016371" y="560173"/>
            <a:ext cx="6337427" cy="1664043"/>
          </a:xfrm>
        </p:spPr>
        <p:txBody>
          <a:bodyPr>
            <a:normAutofit/>
          </a:bodyPr>
          <a:lstStyle/>
          <a:p>
            <a:r>
              <a:rPr lang="en-US" sz="4000" b="1"/>
              <a:t>Abstract</a:t>
            </a:r>
          </a:p>
        </p:txBody>
      </p:sp>
      <p:pic>
        <p:nvPicPr>
          <p:cNvPr id="11" name="Graphic 10" descr="Schoolhouse">
            <a:extLst>
              <a:ext uri="{FF2B5EF4-FFF2-40B4-BE49-F238E27FC236}">
                <a16:creationId xmlns:a16="http://schemas.microsoft.com/office/drawing/2014/main" id="{D2821639-6F97-0AFD-BD77-A8D0A0AF69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9329" y="168168"/>
            <a:ext cx="3168155" cy="3168155"/>
          </a:xfrm>
          <a:prstGeom prst="rect">
            <a:avLst/>
          </a:prstGeom>
        </p:spPr>
      </p:pic>
      <p:pic>
        <p:nvPicPr>
          <p:cNvPr id="4" name="Picture 3" descr="Texas Lone Star Flag Print – Unique Texas Artwork - Teri James Photography">
            <a:extLst>
              <a:ext uri="{FF2B5EF4-FFF2-40B4-BE49-F238E27FC236}">
                <a16:creationId xmlns:a16="http://schemas.microsoft.com/office/drawing/2014/main" id="{212775C3-4832-EE23-689E-47E6F0AAE0CE}"/>
              </a:ext>
            </a:extLst>
          </p:cNvPr>
          <p:cNvPicPr>
            <a:picLocks noChangeAspect="1"/>
          </p:cNvPicPr>
          <p:nvPr/>
        </p:nvPicPr>
        <p:blipFill>
          <a:blip r:embed="rId4"/>
          <a:stretch>
            <a:fillRect/>
          </a:stretch>
        </p:blipFill>
        <p:spPr>
          <a:xfrm>
            <a:off x="397262" y="3507362"/>
            <a:ext cx="3995623" cy="2667078"/>
          </a:xfrm>
          <a:prstGeom prst="rect">
            <a:avLst/>
          </a:prstGeom>
        </p:spPr>
      </p:pic>
      <p:sp>
        <p:nvSpPr>
          <p:cNvPr id="7" name="Content Placeholder 6">
            <a:extLst>
              <a:ext uri="{FF2B5EF4-FFF2-40B4-BE49-F238E27FC236}">
                <a16:creationId xmlns:a16="http://schemas.microsoft.com/office/drawing/2014/main" id="{034AB204-4530-8197-2D10-9408F0741975}"/>
              </a:ext>
            </a:extLst>
          </p:cNvPr>
          <p:cNvSpPr>
            <a:spLocks noGrp="1"/>
          </p:cNvSpPr>
          <p:nvPr>
            <p:ph idx="1"/>
          </p:nvPr>
        </p:nvSpPr>
        <p:spPr>
          <a:xfrm>
            <a:off x="5016371" y="2055492"/>
            <a:ext cx="6337427" cy="3711147"/>
          </a:xfrm>
        </p:spPr>
        <p:txBody>
          <a:bodyPr vert="horz" lIns="91440" tIns="45720" rIns="91440" bIns="45720" rtlCol="0">
            <a:normAutofit/>
          </a:bodyPr>
          <a:lstStyle/>
          <a:p>
            <a:r>
              <a:rPr lang="en-US" sz="1700" b="1"/>
              <a:t>Goal 🎯:</a:t>
            </a:r>
            <a:endParaRPr lang="en-US" sz="1700" b="1">
              <a:ea typeface="Calibri"/>
              <a:cs typeface="Calibri"/>
            </a:endParaRPr>
          </a:p>
          <a:p>
            <a:r>
              <a:rPr lang="en-US" sz="1700"/>
              <a:t>Finding the best performing districts and schools in the state of Texas</a:t>
            </a:r>
            <a:endParaRPr lang="en-US" sz="1700">
              <a:ea typeface="Calibri" panose="020F0502020204030204"/>
              <a:cs typeface="Calibri" panose="020F0502020204030204"/>
            </a:endParaRPr>
          </a:p>
          <a:p>
            <a:pPr lvl="0"/>
            <a:r>
              <a:rPr lang="en-US" sz="1700"/>
              <a:t>Aim is to help families with children looking to move to the Lone Star State</a:t>
            </a:r>
            <a:endParaRPr lang="en-US" sz="1700">
              <a:ea typeface="Calibri"/>
              <a:cs typeface="Calibri"/>
            </a:endParaRPr>
          </a:p>
          <a:p>
            <a:pPr lvl="0"/>
            <a:r>
              <a:rPr lang="en-US" sz="1700" b="1"/>
              <a:t>Approach:</a:t>
            </a:r>
            <a:endParaRPr lang="en-US" sz="1700" b="1">
              <a:ea typeface="Calibri"/>
              <a:cs typeface="Calibri"/>
            </a:endParaRPr>
          </a:p>
          <a:p>
            <a:pPr lvl="0"/>
            <a:r>
              <a:rPr lang="en-US" sz="1700"/>
              <a:t>♟️Compared the Overall Rating (A, B, C, D, F) of schools in the state given features such as counties, region, district, size of district, the distinctions of each school, and more</a:t>
            </a:r>
            <a:endParaRPr lang="en-US" sz="1700">
              <a:ea typeface="Calibri"/>
              <a:cs typeface="Calibri"/>
            </a:endParaRPr>
          </a:p>
          <a:p>
            <a:pPr lvl="0"/>
            <a:r>
              <a:rPr lang="en-US" sz="1700"/>
              <a:t>🛠️ Modeling: Logistic Regression, LDA, Random Forest,  XGBoost</a:t>
            </a:r>
            <a:endParaRPr lang="en-US" sz="1700">
              <a:ea typeface="Calibri"/>
              <a:cs typeface="Calibri"/>
            </a:endParaRPr>
          </a:p>
          <a:p>
            <a:pPr lvl="0"/>
            <a:r>
              <a:rPr lang="en-US" sz="1700"/>
              <a:t>📊 Evaluation: Compare outcome of models (Accuracy, Precision, AUC)</a:t>
            </a:r>
            <a:endParaRPr lang="en-US" sz="1700">
              <a:ea typeface="Calibri"/>
              <a:cs typeface="Calibri"/>
            </a:endParaRPr>
          </a:p>
          <a:p>
            <a:pPr lvl="0"/>
            <a:endParaRPr lang="en-US" sz="1700" b="1">
              <a:ea typeface="Calibri"/>
              <a:cs typeface="Calibri"/>
            </a:endParaRPr>
          </a:p>
          <a:p>
            <a:endParaRPr lang="en-US" sz="1700"/>
          </a:p>
        </p:txBody>
      </p:sp>
    </p:spTree>
    <p:extLst>
      <p:ext uri="{BB962C8B-B14F-4D97-AF65-F5344CB8AC3E}">
        <p14:creationId xmlns:p14="http://schemas.microsoft.com/office/powerpoint/2010/main" val="680496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74CCA-175E-B95C-DDCD-1244DAC182B8}"/>
              </a:ext>
            </a:extLst>
          </p:cNvPr>
          <p:cNvSpPr>
            <a:spLocks noGrp="1"/>
          </p:cNvSpPr>
          <p:nvPr>
            <p:ph type="title"/>
          </p:nvPr>
        </p:nvSpPr>
        <p:spPr>
          <a:xfrm>
            <a:off x="838200" y="556995"/>
            <a:ext cx="10515600" cy="1133693"/>
          </a:xfrm>
        </p:spPr>
        <p:txBody>
          <a:bodyPr>
            <a:normAutofit fontScale="90000"/>
          </a:bodyPr>
          <a:lstStyle/>
          <a:p>
            <a:r>
              <a:rPr lang="en" sz="4900"/>
              <a:t>📚</a:t>
            </a:r>
            <a:r>
              <a:rPr lang="en-US" sz="4900" b="1"/>
              <a:t>Why Districts and Schools Ratings?</a:t>
            </a:r>
            <a:br>
              <a:rPr lang="en-US" sz="3600" b="1"/>
            </a:br>
            <a:endParaRPr lang="en-US" sz="3600" b="1"/>
          </a:p>
        </p:txBody>
      </p:sp>
      <p:graphicFrame>
        <p:nvGraphicFramePr>
          <p:cNvPr id="5" name="Content Placeholder 2">
            <a:extLst>
              <a:ext uri="{FF2B5EF4-FFF2-40B4-BE49-F238E27FC236}">
                <a16:creationId xmlns:a16="http://schemas.microsoft.com/office/drawing/2014/main" id="{80D48CF2-F3B0-7112-7E82-79511E1B1AFD}"/>
              </a:ext>
            </a:extLst>
          </p:cNvPr>
          <p:cNvGraphicFramePr>
            <a:graphicFrameLocks noGrp="1"/>
          </p:cNvGraphicFramePr>
          <p:nvPr>
            <p:ph idx="1"/>
            <p:extLst>
              <p:ext uri="{D42A27DB-BD31-4B8C-83A1-F6EECF244321}">
                <p14:modId xmlns:p14="http://schemas.microsoft.com/office/powerpoint/2010/main" val="16846740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4980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F73FB-25CF-128B-5986-42F8611A639B}"/>
              </a:ext>
            </a:extLst>
          </p:cNvPr>
          <p:cNvSpPr>
            <a:spLocks noGrp="1"/>
          </p:cNvSpPr>
          <p:nvPr>
            <p:ph type="title"/>
          </p:nvPr>
        </p:nvSpPr>
        <p:spPr>
          <a:xfrm>
            <a:off x="838200" y="557189"/>
            <a:ext cx="4155825" cy="5571898"/>
          </a:xfrm>
        </p:spPr>
        <p:txBody>
          <a:bodyPr>
            <a:normAutofit/>
          </a:bodyPr>
          <a:lstStyle/>
          <a:p>
            <a:r>
              <a:rPr lang="en-US" b="1"/>
              <a:t>Data Overview</a:t>
            </a:r>
            <a:br>
              <a:rPr lang="en-US" b="1"/>
            </a:br>
            <a:endParaRPr lang="en-US"/>
          </a:p>
        </p:txBody>
      </p:sp>
      <p:sp>
        <p:nvSpPr>
          <p:cNvPr id="3" name="Content Placeholder 2">
            <a:extLst>
              <a:ext uri="{FF2B5EF4-FFF2-40B4-BE49-F238E27FC236}">
                <a16:creationId xmlns:a16="http://schemas.microsoft.com/office/drawing/2014/main" id="{302A885A-CEA2-A005-A291-EA704D18EA60}"/>
              </a:ext>
            </a:extLst>
          </p:cNvPr>
          <p:cNvSpPr>
            <a:spLocks noGrp="1"/>
          </p:cNvSpPr>
          <p:nvPr>
            <p:ph idx="1"/>
          </p:nvPr>
        </p:nvSpPr>
        <p:spPr>
          <a:xfrm>
            <a:off x="5186552" y="557189"/>
            <a:ext cx="6167246" cy="5571898"/>
          </a:xfrm>
        </p:spPr>
        <p:txBody>
          <a:bodyPr anchor="ctr">
            <a:normAutofit/>
          </a:bodyPr>
          <a:lstStyle/>
          <a:p>
            <a:pPr marL="457200" lvl="0" indent="-368300">
              <a:spcBef>
                <a:spcPts val="0"/>
              </a:spcBef>
              <a:buClr>
                <a:schemeClr val="dk1"/>
              </a:buClr>
              <a:buSzPts val="2200"/>
              <a:buFont typeface="Hanken Grotesk SemiBold"/>
              <a:buChar char="●"/>
            </a:pPr>
            <a:r>
              <a:rPr lang="en" sz="2400">
                <a:latin typeface="Hanken Grotesk SemiBold"/>
                <a:ea typeface="Hanken Grotesk SemiBold"/>
                <a:cs typeface="Hanken Grotesk SemiBold"/>
                <a:sym typeface="Hanken Grotesk SemiBold"/>
              </a:rPr>
              <a:t>🗂️ </a:t>
            </a:r>
            <a:r>
              <a:rPr lang="en-US" sz="2400">
                <a:latin typeface="Hanken Grotesk SemiBold"/>
                <a:ea typeface="Hanken Grotesk SemiBold"/>
                <a:cs typeface="Hanken Grotesk SemiBold"/>
                <a:sym typeface="Hanken Grotesk SemiBold"/>
              </a:rPr>
              <a:t>Collected from the Texas Education Agency (TEA) for the 2022-23 school year</a:t>
            </a:r>
            <a:endParaRPr lang="en-US" sz="2400">
              <a:latin typeface="Hanken Grotesk SemiBold"/>
              <a:ea typeface="Hanken Grotesk SemiBold"/>
              <a:cs typeface="Hanken Grotesk SemiBold"/>
            </a:endParaRPr>
          </a:p>
          <a:p>
            <a:pPr marL="457200" lvl="0" indent="-368300">
              <a:spcBef>
                <a:spcPts val="0"/>
              </a:spcBef>
              <a:buClr>
                <a:schemeClr val="dk1"/>
              </a:buClr>
              <a:buSzPts val="2200"/>
              <a:buFont typeface="Hanken Grotesk SemiBold"/>
              <a:buChar char="●"/>
            </a:pPr>
            <a:r>
              <a:rPr lang="en" sz="2400">
                <a:latin typeface="Hanken Grotesk SemiBold"/>
                <a:ea typeface="Hanken Grotesk SemiBold"/>
                <a:cs typeface="Hanken Grotesk SemiBold"/>
                <a:sym typeface="Hanken Grotesk SemiBold"/>
              </a:rPr>
              <a:t>📍 </a:t>
            </a:r>
            <a:r>
              <a:rPr lang="en-US" sz="2400">
                <a:latin typeface="Hanken Grotesk SemiBold"/>
                <a:ea typeface="Hanken Grotesk SemiBold"/>
                <a:cs typeface="Hanken Grotesk SemiBold"/>
                <a:sym typeface="Hanken Grotesk SemiBold"/>
              </a:rPr>
              <a:t>Consisted of over 10,000 schools and almost 1,000 districts</a:t>
            </a:r>
            <a:endParaRPr lang="en-US" sz="2400">
              <a:latin typeface="Hanken Grotesk SemiBold"/>
              <a:ea typeface="Hanken Grotesk SemiBold"/>
              <a:cs typeface="Hanken Grotesk SemiBold"/>
            </a:endParaRPr>
          </a:p>
          <a:p>
            <a:pPr marL="88900" lvl="0" indent="0">
              <a:spcBef>
                <a:spcPts val="0"/>
              </a:spcBef>
              <a:buClr>
                <a:schemeClr val="dk1"/>
              </a:buClr>
              <a:buSzPts val="2200"/>
              <a:buNone/>
            </a:pPr>
            <a:endParaRPr lang="en-US" sz="2400">
              <a:latin typeface="Hanken Grotesk SemiBold"/>
              <a:ea typeface="Hanken Grotesk SemiBold"/>
              <a:cs typeface="Hanken Grotesk SemiBold"/>
            </a:endParaRPr>
          </a:p>
          <a:p>
            <a:pPr marL="457200" lvl="0" indent="-368300">
              <a:spcBef>
                <a:spcPts val="0"/>
              </a:spcBef>
              <a:buClr>
                <a:schemeClr val="dk1"/>
              </a:buClr>
              <a:buSzPts val="2200"/>
              <a:buFont typeface="Hanken Grotesk SemiBold"/>
              <a:buChar char="●"/>
            </a:pPr>
            <a:r>
              <a:rPr lang="en" sz="2400">
                <a:latin typeface="Hanken Grotesk SemiBold"/>
                <a:ea typeface="Hanken Grotesk SemiBold"/>
                <a:cs typeface="Hanken Grotesk SemiBold"/>
                <a:sym typeface="Hanken Grotesk SemiBold"/>
              </a:rPr>
              <a:t>🔑 </a:t>
            </a:r>
            <a:r>
              <a:rPr lang="en-US" sz="2400">
                <a:latin typeface="Hanken Grotesk SemiBold"/>
                <a:ea typeface="Hanken Grotesk SemiBold"/>
                <a:cs typeface="Hanken Grotesk SemiBold"/>
                <a:sym typeface="Hanken Grotesk SemiBold"/>
              </a:rPr>
              <a:t>Key features:</a:t>
            </a:r>
            <a:endParaRPr lang="en-US" sz="2400">
              <a:latin typeface="Hanken Grotesk SemiBold"/>
              <a:ea typeface="Hanken Grotesk SemiBold"/>
              <a:cs typeface="Hanken Grotesk SemiBold"/>
            </a:endParaRPr>
          </a:p>
          <a:p>
            <a:pPr marL="914400" lvl="1" indent="-368300">
              <a:spcBef>
                <a:spcPts val="0"/>
              </a:spcBef>
              <a:buClr>
                <a:schemeClr val="dk1"/>
              </a:buClr>
              <a:buSzPts val="2200"/>
              <a:buFont typeface="Hanken Grotesk SemiBold"/>
              <a:buChar char="○"/>
            </a:pPr>
            <a:r>
              <a:rPr lang="en-US">
                <a:latin typeface="Hanken Grotesk SemiBold"/>
                <a:ea typeface="Hanken Grotesk SemiBold"/>
                <a:cs typeface="Hanken Grotesk SemiBold"/>
                <a:sym typeface="Hanken Grotesk SemiBold"/>
              </a:rPr>
              <a:t>District</a:t>
            </a:r>
            <a:endParaRPr lang="en-US">
              <a:latin typeface="Hanken Grotesk SemiBold"/>
              <a:ea typeface="Hanken Grotesk SemiBold"/>
              <a:cs typeface="Hanken Grotesk SemiBold"/>
            </a:endParaRPr>
          </a:p>
          <a:p>
            <a:pPr marL="914400" lvl="1" indent="-368300">
              <a:spcBef>
                <a:spcPts val="0"/>
              </a:spcBef>
              <a:buClr>
                <a:schemeClr val="dk1"/>
              </a:buClr>
              <a:buSzPts val="2200"/>
              <a:buFont typeface="Hanken Grotesk SemiBold"/>
              <a:buChar char="○"/>
            </a:pPr>
            <a:r>
              <a:rPr lang="en-US">
                <a:latin typeface="Hanken Grotesk SemiBold"/>
                <a:ea typeface="Hanken Grotesk SemiBold"/>
                <a:cs typeface="Hanken Grotesk SemiBold"/>
                <a:sym typeface="Hanken Grotesk SemiBold"/>
              </a:rPr>
              <a:t>County</a:t>
            </a:r>
            <a:endParaRPr lang="en-US">
              <a:latin typeface="Hanken Grotesk SemiBold"/>
              <a:ea typeface="Hanken Grotesk SemiBold"/>
              <a:cs typeface="Hanken Grotesk SemiBold"/>
            </a:endParaRPr>
          </a:p>
          <a:p>
            <a:pPr marL="914400" lvl="1" indent="-368300">
              <a:spcBef>
                <a:spcPts val="0"/>
              </a:spcBef>
              <a:buClr>
                <a:schemeClr val="dk1"/>
              </a:buClr>
              <a:buSzPts val="2200"/>
              <a:buFont typeface="Hanken Grotesk SemiBold"/>
              <a:buChar char="○"/>
            </a:pPr>
            <a:r>
              <a:rPr lang="en-US">
                <a:latin typeface="Hanken Grotesk SemiBold"/>
                <a:ea typeface="Hanken Grotesk SemiBold"/>
                <a:cs typeface="Hanken Grotesk SemiBold"/>
                <a:sym typeface="Hanken Grotesk SemiBold"/>
              </a:rPr>
              <a:t>Region </a:t>
            </a:r>
            <a:endParaRPr lang="en-US">
              <a:latin typeface="Hanken Grotesk"/>
              <a:ea typeface="Hanken Grotesk"/>
              <a:cs typeface="Hanken Grotesk"/>
            </a:endParaRPr>
          </a:p>
          <a:p>
            <a:pPr marL="914400" lvl="1" indent="-368300">
              <a:spcBef>
                <a:spcPts val="0"/>
              </a:spcBef>
              <a:buClr>
                <a:schemeClr val="dk1"/>
              </a:buClr>
              <a:buSzPts val="2200"/>
              <a:buFont typeface="Hanken Grotesk SemiBold"/>
              <a:buChar char="○"/>
            </a:pPr>
            <a:r>
              <a:rPr lang="en-US">
                <a:latin typeface="Hanken Grotesk SemiBold"/>
                <a:ea typeface="Hanken Grotesk SemiBold"/>
                <a:cs typeface="Hanken Grotesk SemiBold"/>
                <a:sym typeface="Hanken Grotesk SemiBold"/>
              </a:rPr>
              <a:t>School type (Elementary, Middle, High)</a:t>
            </a:r>
            <a:endParaRPr lang="en-US">
              <a:latin typeface="Hanken Grotesk SemiBold"/>
              <a:ea typeface="Hanken Grotesk SemiBold"/>
              <a:cs typeface="Hanken Grotesk SemiBold"/>
            </a:endParaRPr>
          </a:p>
          <a:p>
            <a:pPr marL="914400" lvl="1" indent="-368300">
              <a:spcBef>
                <a:spcPts val="0"/>
              </a:spcBef>
              <a:buClr>
                <a:schemeClr val="dk1"/>
              </a:buClr>
              <a:buSzPts val="2200"/>
              <a:buFont typeface="Hanken Grotesk SemiBold"/>
              <a:buChar char="○"/>
            </a:pPr>
            <a:r>
              <a:rPr lang="en-US">
                <a:latin typeface="Hanken Grotesk SemiBold"/>
                <a:ea typeface="Hanken Grotesk SemiBold"/>
                <a:cs typeface="Hanken Grotesk SemiBold"/>
                <a:sym typeface="Hanken Grotesk SemiBold"/>
              </a:rPr>
              <a:t>Distinction Types </a:t>
            </a:r>
            <a:endParaRPr lang="en-US">
              <a:latin typeface="Hanken Grotesk SemiBold"/>
              <a:ea typeface="Hanken Grotesk SemiBold"/>
              <a:cs typeface="Hanken Grotesk SemiBold"/>
            </a:endParaRPr>
          </a:p>
          <a:p>
            <a:pPr marL="914400" lvl="1" indent="-368300">
              <a:spcBef>
                <a:spcPts val="0"/>
              </a:spcBef>
              <a:buClr>
                <a:schemeClr val="dk1"/>
              </a:buClr>
              <a:buSzPts val="2200"/>
              <a:buFont typeface="Hanken Grotesk SemiBold"/>
              <a:buChar char="○"/>
            </a:pPr>
            <a:r>
              <a:rPr lang="en-US">
                <a:latin typeface="Hanken Grotesk SemiBold"/>
                <a:ea typeface="Hanken Grotesk SemiBold"/>
                <a:cs typeface="Hanken Grotesk SemiBold"/>
                <a:sym typeface="Hanken Grotesk SemiBold"/>
              </a:rPr>
              <a:t>Charter</a:t>
            </a:r>
            <a:endParaRPr lang="en-US">
              <a:latin typeface="Hanken Grotesk SemiBold"/>
              <a:ea typeface="Hanken Grotesk SemiBold"/>
              <a:cs typeface="Hanken Grotesk SemiBold"/>
            </a:endParaRPr>
          </a:p>
          <a:p>
            <a:pPr marL="914400" lvl="1" indent="-368300">
              <a:spcBef>
                <a:spcPts val="0"/>
              </a:spcBef>
              <a:buClr>
                <a:schemeClr val="dk1"/>
              </a:buClr>
              <a:buSzPts val="2200"/>
              <a:buFont typeface="Hanken Grotesk SemiBold"/>
              <a:buChar char="○"/>
            </a:pPr>
            <a:r>
              <a:rPr lang="en-US">
                <a:latin typeface="Hanken Grotesk SemiBold"/>
                <a:ea typeface="Hanken Grotesk SemiBold"/>
                <a:cs typeface="Hanken Grotesk SemiBold"/>
                <a:sym typeface="Hanken Grotesk SemiBold"/>
              </a:rPr>
              <a:t>Overall Rating (target)</a:t>
            </a:r>
            <a:endParaRPr lang="en-US">
              <a:latin typeface="Hanken Grotesk SemiBold"/>
              <a:ea typeface="Hanken Grotesk SemiBold"/>
              <a:cs typeface="Hanken Grotesk SemiBold"/>
            </a:endParaRPr>
          </a:p>
          <a:p>
            <a:endParaRPr lang="en-US" sz="2400">
              <a:ea typeface="Calibri"/>
              <a:cs typeface="Calibri"/>
            </a:endParaRPr>
          </a:p>
        </p:txBody>
      </p:sp>
    </p:spTree>
    <p:extLst>
      <p:ext uri="{BB962C8B-B14F-4D97-AF65-F5344CB8AC3E}">
        <p14:creationId xmlns:p14="http://schemas.microsoft.com/office/powerpoint/2010/main" val="1058367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14D4-6AE3-1D66-5549-C46C8C1CA99E}"/>
              </a:ext>
            </a:extLst>
          </p:cNvPr>
          <p:cNvSpPr>
            <a:spLocks noGrp="1"/>
          </p:cNvSpPr>
          <p:nvPr>
            <p:ph type="title"/>
          </p:nvPr>
        </p:nvSpPr>
        <p:spPr>
          <a:xfrm>
            <a:off x="1603023" y="1192512"/>
            <a:ext cx="3406877" cy="3474364"/>
          </a:xfrm>
        </p:spPr>
        <p:txBody>
          <a:bodyPr vert="horz" lIns="91440" tIns="45720" rIns="91440" bIns="45720" rtlCol="0" anchor="t">
            <a:normAutofit/>
          </a:bodyPr>
          <a:lstStyle/>
          <a:p>
            <a:r>
              <a:rPr lang="en-US" sz="4000" b="1"/>
              <a:t>Workflow </a:t>
            </a:r>
          </a:p>
        </p:txBody>
      </p:sp>
      <p:cxnSp>
        <p:nvCxnSpPr>
          <p:cNvPr id="52" name="Straight Connector 51">
            <a:extLst>
              <a:ext uri="{FF2B5EF4-FFF2-40B4-BE49-F238E27FC236}">
                <a16:creationId xmlns:a16="http://schemas.microsoft.com/office/drawing/2014/main" id="{192712F8-36FA-35DF-0CE8-4098D93322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2" descr="A screen shot of a blue background&#10;&#10;AI-generated content may be incorrect.">
            <a:extLst>
              <a:ext uri="{FF2B5EF4-FFF2-40B4-BE49-F238E27FC236}">
                <a16:creationId xmlns:a16="http://schemas.microsoft.com/office/drawing/2014/main" id="{D033B0DC-B8A5-F1A8-C08F-7DFA3C5C62D2}"/>
              </a:ext>
            </a:extLst>
          </p:cNvPr>
          <p:cNvPicPr>
            <a:picLocks noChangeAspect="1"/>
          </p:cNvPicPr>
          <p:nvPr/>
        </p:nvPicPr>
        <p:blipFill>
          <a:blip r:embed="rId2"/>
          <a:stretch>
            <a:fillRect/>
          </a:stretch>
        </p:blipFill>
        <p:spPr>
          <a:xfrm>
            <a:off x="6172109" y="-3742"/>
            <a:ext cx="2801922" cy="6864285"/>
          </a:xfrm>
          <a:prstGeom prst="rect">
            <a:avLst/>
          </a:prstGeom>
        </p:spPr>
      </p:pic>
      <p:pic>
        <p:nvPicPr>
          <p:cNvPr id="4" name="Picture 3" descr="Texas GIFs | Tenor">
            <a:extLst>
              <a:ext uri="{FF2B5EF4-FFF2-40B4-BE49-F238E27FC236}">
                <a16:creationId xmlns:a16="http://schemas.microsoft.com/office/drawing/2014/main" id="{48EC96EC-E8DD-5B62-1C10-1080A6698232}"/>
              </a:ext>
            </a:extLst>
          </p:cNvPr>
          <p:cNvPicPr>
            <a:picLocks noChangeAspect="1"/>
          </p:cNvPicPr>
          <p:nvPr/>
        </p:nvPicPr>
        <p:blipFill>
          <a:blip r:embed="rId3"/>
          <a:stretch>
            <a:fillRect/>
          </a:stretch>
        </p:blipFill>
        <p:spPr>
          <a:xfrm>
            <a:off x="1602359" y="2928546"/>
            <a:ext cx="2578420" cy="2846703"/>
          </a:xfrm>
          <a:prstGeom prst="rect">
            <a:avLst/>
          </a:prstGeom>
        </p:spPr>
      </p:pic>
    </p:spTree>
    <p:extLst>
      <p:ext uri="{BB962C8B-B14F-4D97-AF65-F5344CB8AC3E}">
        <p14:creationId xmlns:p14="http://schemas.microsoft.com/office/powerpoint/2010/main" val="2775556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CAF089-069C-7718-9D32-010938B547D4}"/>
              </a:ext>
            </a:extLst>
          </p:cNvPr>
          <p:cNvSpPr>
            <a:spLocks noGrp="1"/>
          </p:cNvSpPr>
          <p:nvPr>
            <p:ph type="title"/>
          </p:nvPr>
        </p:nvSpPr>
        <p:spPr>
          <a:xfrm>
            <a:off x="527221" y="-522342"/>
            <a:ext cx="4971086" cy="4797780"/>
          </a:xfrm>
        </p:spPr>
        <p:txBody>
          <a:bodyPr vert="horz" lIns="91440" tIns="45720" rIns="91440" bIns="45720" rtlCol="0" anchor="b">
            <a:normAutofit/>
          </a:bodyPr>
          <a:lstStyle/>
          <a:p>
            <a:r>
              <a:rPr lang="en-US" sz="4000" b="1" kern="1200">
                <a:latin typeface="+mj-lt"/>
                <a:ea typeface="+mj-ea"/>
                <a:cs typeface="+mj-cs"/>
              </a:rPr>
              <a:t>Data Preprocessing</a:t>
            </a:r>
            <a:endParaRPr lang="en-US" sz="4000" b="1" kern="1200">
              <a:latin typeface="+mj-lt"/>
              <a:ea typeface="Calibri Light"/>
              <a:cs typeface="Calibri Light"/>
            </a:endParaRPr>
          </a:p>
        </p:txBody>
      </p:sp>
      <p:sp>
        <p:nvSpPr>
          <p:cNvPr id="2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1B8DA838-7655-33C6-F20D-3E4E74961544}"/>
              </a:ext>
            </a:extLst>
          </p:cNvPr>
          <p:cNvGraphicFramePr>
            <a:graphicFrameLocks noGrp="1"/>
          </p:cNvGraphicFramePr>
          <p:nvPr>
            <p:ph idx="1"/>
            <p:extLst>
              <p:ext uri="{D42A27DB-BD31-4B8C-83A1-F6EECF244321}">
                <p14:modId xmlns:p14="http://schemas.microsoft.com/office/powerpoint/2010/main" val="2887691907"/>
              </p:ext>
            </p:extLst>
          </p:nvPr>
        </p:nvGraphicFramePr>
        <p:xfrm>
          <a:off x="5398958" y="838200"/>
          <a:ext cx="6265821"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8305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1B6419-45A4-1FF9-20FC-C8499B708BF7}"/>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b="1"/>
              <a:t>Exploratory Data Analysis </a:t>
            </a:r>
          </a:p>
        </p:txBody>
      </p:sp>
      <p:sp>
        <p:nvSpPr>
          <p:cNvPr id="3" name="Content Placeholder 2">
            <a:extLst>
              <a:ext uri="{FF2B5EF4-FFF2-40B4-BE49-F238E27FC236}">
                <a16:creationId xmlns:a16="http://schemas.microsoft.com/office/drawing/2014/main" id="{0BA5926E-23DF-F8CA-A489-157AEFDFBCD9}"/>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sz="2400">
                <a:hlinkClick r:id="rId2"/>
              </a:rPr>
              <a:t>Power BI</a:t>
            </a:r>
            <a:endParaRPr lang="en-US" sz="2400"/>
          </a:p>
        </p:txBody>
      </p:sp>
      <p:sp>
        <p:nvSpPr>
          <p:cNvPr id="2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ap of texas with a cow skull and a white star&#10;&#10;AI-generated content may be incorrect.">
            <a:extLst>
              <a:ext uri="{FF2B5EF4-FFF2-40B4-BE49-F238E27FC236}">
                <a16:creationId xmlns:a16="http://schemas.microsoft.com/office/drawing/2014/main" id="{FF3BE505-EEFF-11B7-6F99-C4CD3E59CC0D}"/>
              </a:ext>
            </a:extLst>
          </p:cNvPr>
          <p:cNvPicPr>
            <a:picLocks noChangeAspect="1"/>
          </p:cNvPicPr>
          <p:nvPr/>
        </p:nvPicPr>
        <p:blipFill>
          <a:blip r:embed="rId3"/>
          <a:srcRect l="4331" r="13422" b="2"/>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9980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0CBE5-2632-1A15-6212-164B332BD817}"/>
              </a:ext>
            </a:extLst>
          </p:cNvPr>
          <p:cNvSpPr>
            <a:spLocks noGrp="1"/>
          </p:cNvSpPr>
          <p:nvPr>
            <p:ph type="title"/>
          </p:nvPr>
        </p:nvSpPr>
        <p:spPr>
          <a:xfrm>
            <a:off x="477665" y="860211"/>
            <a:ext cx="10691813" cy="1155618"/>
          </a:xfrm>
        </p:spPr>
        <p:txBody>
          <a:bodyPr>
            <a:normAutofit/>
          </a:bodyPr>
          <a:lstStyle/>
          <a:p>
            <a:r>
              <a:rPr lang="en-US" b="1"/>
              <a:t>Feature Engineering </a:t>
            </a:r>
          </a:p>
        </p:txBody>
      </p:sp>
      <p:graphicFrame>
        <p:nvGraphicFramePr>
          <p:cNvPr id="6" name="Rectangle 1">
            <a:extLst>
              <a:ext uri="{FF2B5EF4-FFF2-40B4-BE49-F238E27FC236}">
                <a16:creationId xmlns:a16="http://schemas.microsoft.com/office/drawing/2014/main" id="{1E7C5FCB-28FF-7DE5-EB4D-E5CF709002DB}"/>
              </a:ext>
            </a:extLst>
          </p:cNvPr>
          <p:cNvGraphicFramePr>
            <a:graphicFrameLocks noGrp="1"/>
          </p:cNvGraphicFramePr>
          <p:nvPr>
            <p:ph idx="1"/>
            <p:extLst>
              <p:ext uri="{D42A27DB-BD31-4B8C-83A1-F6EECF244321}">
                <p14:modId xmlns:p14="http://schemas.microsoft.com/office/powerpoint/2010/main" val="41105588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1130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00CBB2-7303-3DFE-C1CB-54A08C1AA0F7}"/>
              </a:ext>
            </a:extLst>
          </p:cNvPr>
          <p:cNvSpPr>
            <a:spLocks noGrp="1"/>
          </p:cNvSpPr>
          <p:nvPr>
            <p:ph type="title"/>
          </p:nvPr>
        </p:nvSpPr>
        <p:spPr>
          <a:xfrm>
            <a:off x="630936" y="640080"/>
            <a:ext cx="4818888" cy="1481328"/>
          </a:xfrm>
        </p:spPr>
        <p:txBody>
          <a:bodyPr anchor="b">
            <a:normAutofit/>
          </a:bodyPr>
          <a:lstStyle/>
          <a:p>
            <a:r>
              <a:rPr lang="en-US" sz="5000"/>
              <a:t>Feature Selection </a:t>
            </a:r>
          </a:p>
        </p:txBody>
      </p:sp>
      <p:sp>
        <p:nvSpPr>
          <p:cNvPr id="2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
            <a:extLst>
              <a:ext uri="{FF2B5EF4-FFF2-40B4-BE49-F238E27FC236}">
                <a16:creationId xmlns:a16="http://schemas.microsoft.com/office/drawing/2014/main" id="{F7B350C1-CD37-B502-E0D1-ED51023AE7EE}"/>
              </a:ext>
            </a:extLst>
          </p:cNvPr>
          <p:cNvSpPr>
            <a:spLocks noGrp="1" noChangeArrowheads="1"/>
          </p:cNvSpPr>
          <p:nvPr>
            <p:ph idx="1"/>
          </p:nvPr>
        </p:nvSpPr>
        <p:spPr bwMode="auto">
          <a:xfrm>
            <a:off x="630936" y="2660904"/>
            <a:ext cx="4818888" cy="354787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a:ln>
                  <a:noFill/>
                </a:ln>
                <a:effectLst/>
                <a:latin typeface="Arial" panose="020B0604020202020204" pitchFamily="34" charset="0"/>
              </a:rPr>
              <a:t>Chose essential </a:t>
            </a:r>
            <a:r>
              <a:rPr kumimoji="0" lang="en-US" altLang="en-US" sz="1500" b="1" i="0" u="none" strike="noStrike" cap="none" normalizeH="0" baseline="0">
                <a:ln>
                  <a:noFill/>
                </a:ln>
                <a:effectLst/>
                <a:latin typeface="Arial" panose="020B0604020202020204" pitchFamily="34" charset="0"/>
              </a:rPr>
              <a:t>academic performance indicators</a:t>
            </a:r>
            <a:br>
              <a:rPr kumimoji="0" lang="en-US" altLang="en-US" sz="1500" b="0" i="0" u="none" strike="noStrike" cap="none" normalizeH="0" baseline="0">
                <a:ln>
                  <a:noFill/>
                </a:ln>
                <a:effectLst/>
                <a:latin typeface="Arial" panose="020B0604020202020204" pitchFamily="34" charset="0"/>
              </a:rPr>
            </a:br>
            <a:r>
              <a:rPr kumimoji="0" lang="en-US" altLang="en-US" sz="1500" b="0" i="0" u="none" strike="noStrike" cap="none" normalizeH="0" baseline="0">
                <a:ln>
                  <a:noFill/>
                </a:ln>
                <a:effectLst/>
                <a:latin typeface="Arial" panose="020B0604020202020204" pitchFamily="34" charset="0"/>
              </a:rPr>
              <a:t>(School Progress, Academic Growth, Closing the Gaps)</a:t>
            </a: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a:ln>
                  <a:noFill/>
                </a:ln>
                <a:effectLst/>
                <a:latin typeface="Arial" panose="020B0604020202020204" pitchFamily="34" charset="0"/>
              </a:rPr>
              <a:t>Added important </a:t>
            </a:r>
            <a:r>
              <a:rPr kumimoji="0" lang="en-US" altLang="en-US" sz="1500" b="1" i="0" u="none" strike="noStrike" cap="none" normalizeH="0" baseline="0">
                <a:ln>
                  <a:noFill/>
                </a:ln>
                <a:effectLst/>
                <a:latin typeface="Arial" panose="020B0604020202020204" pitchFamily="34" charset="0"/>
              </a:rPr>
              <a:t>demographic + distinction features</a:t>
            </a:r>
            <a:br>
              <a:rPr kumimoji="0" lang="en-US" altLang="en-US" sz="1500" b="0" i="0" u="none" strike="noStrike" cap="none" normalizeH="0" baseline="0">
                <a:ln>
                  <a:noFill/>
                </a:ln>
                <a:effectLst/>
                <a:latin typeface="Arial" panose="020B0604020202020204" pitchFamily="34" charset="0"/>
              </a:rPr>
            </a:br>
            <a:r>
              <a:rPr kumimoji="0" lang="en-US" altLang="en-US" sz="1500" b="0" i="0" u="none" strike="noStrike" cap="none" normalizeH="0" baseline="0">
                <a:ln>
                  <a:noFill/>
                </a:ln>
                <a:effectLst/>
                <a:latin typeface="Arial" panose="020B0604020202020204" pitchFamily="34" charset="0"/>
              </a:rPr>
              <a:t>(% Economically Disadvantaged, % EB/EL Students, Total Distinctions)</a:t>
            </a: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a:ln>
                  <a:noFill/>
                </a:ln>
                <a:effectLst/>
                <a:latin typeface="Arial" panose="020B0604020202020204" pitchFamily="34" charset="0"/>
              </a:rPr>
              <a:t>Included </a:t>
            </a:r>
            <a:r>
              <a:rPr kumimoji="0" lang="en-US" altLang="en-US" sz="1500" b="1" i="0" u="none" strike="noStrike" cap="none" normalizeH="0" baseline="0">
                <a:ln>
                  <a:noFill/>
                </a:ln>
                <a:effectLst/>
                <a:latin typeface="Arial" panose="020B0604020202020204" pitchFamily="34" charset="0"/>
              </a:rPr>
              <a:t>3 engineered features</a:t>
            </a:r>
            <a:br>
              <a:rPr kumimoji="0" lang="en-US" altLang="en-US" sz="1500" b="0" i="0" u="none" strike="noStrike" cap="none" normalizeH="0" baseline="0">
                <a:ln>
                  <a:noFill/>
                </a:ln>
                <a:effectLst/>
                <a:latin typeface="Arial" panose="020B0604020202020204" pitchFamily="34" charset="0"/>
              </a:rPr>
            </a:br>
            <a:r>
              <a:rPr kumimoji="0" lang="en-US" altLang="en-US" sz="1500" b="0" i="0" u="none" strike="noStrike" cap="none" normalizeH="0" baseline="0">
                <a:ln>
                  <a:noFill/>
                </a:ln>
                <a:effectLst/>
                <a:latin typeface="Arial" panose="020B0604020202020204" pitchFamily="34" charset="0"/>
              </a:rPr>
              <a:t>(Performance Gap, Achievement Efficiency, Distinction Rate)</a:t>
            </a: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a:ln>
                  <a:noFill/>
                </a:ln>
                <a:effectLst/>
                <a:latin typeface="Arial" panose="020B0604020202020204" pitchFamily="34" charset="0"/>
              </a:rPr>
              <a:t>Final features selected using the correlation heatmap:</a:t>
            </a:r>
            <a:br>
              <a:rPr kumimoji="0" lang="en-US" altLang="en-US" sz="1500" b="0" i="0" u="none" strike="noStrike" cap="none" normalizeH="0" baseline="0">
                <a:ln>
                  <a:noFill/>
                </a:ln>
                <a:effectLst/>
                <a:latin typeface="Arial" panose="020B0604020202020204" pitchFamily="34" charset="0"/>
              </a:rPr>
            </a:br>
            <a:r>
              <a:rPr kumimoji="0" lang="en-US" altLang="en-US" sz="1500" b="0" i="0" u="none" strike="noStrike" cap="none" normalizeH="0" baseline="0">
                <a:ln>
                  <a:noFill/>
                </a:ln>
                <a:effectLst/>
                <a:latin typeface="Arial" panose="020B0604020202020204" pitchFamily="34" charset="0"/>
              </a:rPr>
              <a:t>• </a:t>
            </a:r>
            <a:r>
              <a:rPr kumimoji="0" lang="en-US" altLang="en-US" sz="1500" b="1" i="0" u="none" strike="noStrike" cap="none" normalizeH="0" baseline="0">
                <a:ln>
                  <a:noFill/>
                </a:ln>
                <a:effectLst/>
                <a:latin typeface="Arial" panose="020B0604020202020204" pitchFamily="34" charset="0"/>
              </a:rPr>
              <a:t>Strong correlation</a:t>
            </a:r>
            <a:r>
              <a:rPr kumimoji="0" lang="en-US" altLang="en-US" sz="1500" b="0" i="0" u="none" strike="noStrike" cap="none" normalizeH="0" baseline="0">
                <a:ln>
                  <a:noFill/>
                </a:ln>
                <a:effectLst/>
                <a:latin typeface="Arial" panose="020B0604020202020204" pitchFamily="34" charset="0"/>
              </a:rPr>
              <a:t> with the target (Overall Rating)</a:t>
            </a:r>
            <a:br>
              <a:rPr kumimoji="0" lang="en-US" altLang="en-US" sz="1500" b="0" i="0" u="none" strike="noStrike" cap="none" normalizeH="0" baseline="0">
                <a:ln>
                  <a:noFill/>
                </a:ln>
                <a:effectLst/>
                <a:latin typeface="Arial" panose="020B0604020202020204" pitchFamily="34" charset="0"/>
              </a:rPr>
            </a:br>
            <a:r>
              <a:rPr kumimoji="0" lang="en-US" altLang="en-US" sz="1500" b="0" i="0" u="none" strike="noStrike" cap="none" normalizeH="0" baseline="0">
                <a:ln>
                  <a:noFill/>
                </a:ln>
                <a:effectLst/>
                <a:latin typeface="Arial" panose="020B0604020202020204" pitchFamily="34" charset="0"/>
              </a:rPr>
              <a:t>• </a:t>
            </a:r>
            <a:r>
              <a:rPr kumimoji="0" lang="en-US" altLang="en-US" sz="1500" b="1" i="0" u="none" strike="noStrike" cap="none" normalizeH="0" baseline="0">
                <a:ln>
                  <a:noFill/>
                </a:ln>
                <a:effectLst/>
                <a:latin typeface="Arial" panose="020B0604020202020204" pitchFamily="34" charset="0"/>
              </a:rPr>
              <a:t>Low redundancy</a:t>
            </a:r>
            <a:r>
              <a:rPr kumimoji="0" lang="en-US" altLang="en-US" sz="1500" b="0" i="0" u="none" strike="noStrike" cap="none" normalizeH="0" baseline="0">
                <a:ln>
                  <a:noFill/>
                </a:ln>
                <a:effectLst/>
                <a:latin typeface="Arial" panose="020B0604020202020204" pitchFamily="34" charset="0"/>
              </a:rPr>
              <a:t> across predictors</a:t>
            </a:r>
            <a:br>
              <a:rPr kumimoji="0" lang="en-US" altLang="en-US" sz="1500" b="0" i="0" u="none" strike="noStrike" cap="none" normalizeH="0" baseline="0">
                <a:ln>
                  <a:noFill/>
                </a:ln>
                <a:effectLst/>
                <a:latin typeface="Arial" panose="020B0604020202020204" pitchFamily="34" charset="0"/>
              </a:rPr>
            </a:br>
            <a:r>
              <a:rPr kumimoji="0" lang="en-US" altLang="en-US" sz="1500" b="0" i="0" u="none" strike="noStrike" cap="none" normalizeH="0" baseline="0">
                <a:ln>
                  <a:noFill/>
                </a:ln>
                <a:effectLst/>
                <a:latin typeface="Arial" panose="020B0604020202020204" pitchFamily="34" charset="0"/>
              </a:rPr>
              <a:t>• </a:t>
            </a:r>
            <a:r>
              <a:rPr kumimoji="0" lang="en-US" altLang="en-US" sz="1500" b="1" i="0" u="none" strike="noStrike" cap="none" normalizeH="0" baseline="0">
                <a:ln>
                  <a:noFill/>
                </a:ln>
                <a:effectLst/>
                <a:latin typeface="Arial" panose="020B0604020202020204" pitchFamily="34" charset="0"/>
              </a:rPr>
              <a:t>High interpretability</a:t>
            </a:r>
            <a:r>
              <a:rPr kumimoji="0" lang="en-US" altLang="en-US" sz="1500" b="0" i="0" u="none" strike="noStrike" cap="none" normalizeH="0" baseline="0">
                <a:ln>
                  <a:noFill/>
                </a:ln>
                <a:effectLst/>
                <a:latin typeface="Arial" panose="020B0604020202020204" pitchFamily="34" charset="0"/>
              </a:rPr>
              <a:t> for modeling + reporting</a:t>
            </a:r>
          </a:p>
        </p:txBody>
      </p:sp>
      <p:pic>
        <p:nvPicPr>
          <p:cNvPr id="6" name="Picture 5" descr="A screenshot of a graph&#10;&#10;AI-generated content may be incorrect.">
            <a:extLst>
              <a:ext uri="{FF2B5EF4-FFF2-40B4-BE49-F238E27FC236}">
                <a16:creationId xmlns:a16="http://schemas.microsoft.com/office/drawing/2014/main" id="{CB376388-F98F-8236-123D-F5849BD75CFE}"/>
              </a:ext>
            </a:extLst>
          </p:cNvPr>
          <p:cNvPicPr>
            <a:picLocks noChangeAspect="1"/>
          </p:cNvPicPr>
          <p:nvPr/>
        </p:nvPicPr>
        <p:blipFill>
          <a:blip r:embed="rId3"/>
          <a:stretch>
            <a:fillRect/>
          </a:stretch>
        </p:blipFill>
        <p:spPr>
          <a:xfrm>
            <a:off x="6099048" y="1368239"/>
            <a:ext cx="5458968" cy="4121521"/>
          </a:xfrm>
          <a:prstGeom prst="rect">
            <a:avLst/>
          </a:prstGeom>
        </p:spPr>
      </p:pic>
    </p:spTree>
    <p:extLst>
      <p:ext uri="{BB962C8B-B14F-4D97-AF65-F5344CB8AC3E}">
        <p14:creationId xmlns:p14="http://schemas.microsoft.com/office/powerpoint/2010/main" val="3698600928"/>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Application>Microsoft Office PowerPoint</Application>
  <PresentationFormat>Widescreen</PresentationFormat>
  <Slides>17</Slides>
  <Notes>3</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2013 - 2022 Theme</vt:lpstr>
      <vt:lpstr>District and School Ratings in Texas</vt:lpstr>
      <vt:lpstr>Abstract</vt:lpstr>
      <vt:lpstr>📚Why Districts and Schools Ratings? </vt:lpstr>
      <vt:lpstr>Data Overview </vt:lpstr>
      <vt:lpstr>Workflow </vt:lpstr>
      <vt:lpstr>Data Preprocessing</vt:lpstr>
      <vt:lpstr>Exploratory Data Analysis </vt:lpstr>
      <vt:lpstr>Feature Engineering </vt:lpstr>
      <vt:lpstr>Feature Selection </vt:lpstr>
      <vt:lpstr>Machine Learning Models</vt:lpstr>
      <vt:lpstr>Logistic Regression</vt:lpstr>
      <vt:lpstr>LDA</vt:lpstr>
      <vt:lpstr>Random Forest</vt:lpstr>
      <vt:lpstr>XG Boost</vt:lpstr>
      <vt:lpstr>WHICH MODELS IS THE BEST (CONCLUSION) </vt:lpstr>
      <vt:lpstr>FUTURE WORK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Trinh, Phuong Le Thien</dc:creator>
  <cp:revision>2</cp:revision>
  <dcterms:created xsi:type="dcterms:W3CDTF">2025-11-28T05:06:22Z</dcterms:created>
  <dcterms:modified xsi:type="dcterms:W3CDTF">2025-12-04T00:06:07Z</dcterms:modified>
</cp:coreProperties>
</file>